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61" r:id="rId2"/>
    <p:sldId id="257" r:id="rId3"/>
    <p:sldId id="265" r:id="rId4"/>
    <p:sldId id="266" r:id="rId5"/>
    <p:sldId id="268" r:id="rId6"/>
    <p:sldId id="262" r:id="rId7"/>
    <p:sldId id="275" r:id="rId8"/>
    <p:sldId id="283" r:id="rId9"/>
    <p:sldId id="277" r:id="rId10"/>
    <p:sldId id="281" r:id="rId11"/>
    <p:sldId id="282" r:id="rId12"/>
    <p:sldId id="284" r:id="rId13"/>
    <p:sldId id="286" r:id="rId14"/>
    <p:sldId id="301" r:id="rId15"/>
    <p:sldId id="302" r:id="rId16"/>
    <p:sldId id="303" r:id="rId17"/>
    <p:sldId id="304" r:id="rId18"/>
    <p:sldId id="285" r:id="rId19"/>
    <p:sldId id="305" r:id="rId20"/>
    <p:sldId id="308" r:id="rId21"/>
    <p:sldId id="306" r:id="rId22"/>
    <p:sldId id="309" r:id="rId23"/>
    <p:sldId id="312" r:id="rId24"/>
    <p:sldId id="311" r:id="rId25"/>
    <p:sldId id="313" r:id="rId26"/>
    <p:sldId id="269" r:id="rId27"/>
    <p:sldId id="289" r:id="rId28"/>
    <p:sldId id="314" r:id="rId29"/>
    <p:sldId id="295" r:id="rId30"/>
    <p:sldId id="297" r:id="rId31"/>
    <p:sldId id="298" r:id="rId32"/>
    <p:sldId id="316" r:id="rId33"/>
    <p:sldId id="317" r:id="rId34"/>
    <p:sldId id="296" r:id="rId35"/>
    <p:sldId id="318" r:id="rId36"/>
    <p:sldId id="319" r:id="rId37"/>
    <p:sldId id="315" r:id="rId38"/>
    <p:sldId id="320" r:id="rId39"/>
    <p:sldId id="321" r:id="rId40"/>
    <p:sldId id="299" r:id="rId41"/>
    <p:sldId id="322" r:id="rId42"/>
    <p:sldId id="323" r:id="rId43"/>
    <p:sldId id="324" r:id="rId44"/>
    <p:sldId id="325" r:id="rId45"/>
    <p:sldId id="300" r:id="rId46"/>
    <p:sldId id="326" r:id="rId47"/>
    <p:sldId id="327" r:id="rId48"/>
    <p:sldId id="328" r:id="rId49"/>
    <p:sldId id="329" r:id="rId50"/>
    <p:sldId id="330" r:id="rId51"/>
    <p:sldId id="331" r:id="rId52"/>
    <p:sldId id="332" r:id="rId53"/>
    <p:sldId id="333" r:id="rId54"/>
    <p:sldId id="334" r:id="rId55"/>
    <p:sldId id="335" r:id="rId56"/>
    <p:sldId id="290" r:id="rId57"/>
    <p:sldId id="291" r:id="rId58"/>
    <p:sldId id="292" r:id="rId59"/>
    <p:sldId id="336" r:id="rId60"/>
    <p:sldId id="337" r:id="rId61"/>
    <p:sldId id="338" r:id="rId62"/>
    <p:sldId id="339" r:id="rId63"/>
    <p:sldId id="340" r:id="rId64"/>
    <p:sldId id="341" r:id="rId65"/>
    <p:sldId id="342" r:id="rId66"/>
    <p:sldId id="343" r:id="rId67"/>
    <p:sldId id="344" r:id="rId68"/>
    <p:sldId id="345" r:id="rId69"/>
    <p:sldId id="346" r:id="rId70"/>
    <p:sldId id="293" r:id="rId71"/>
    <p:sldId id="270" r:id="rId72"/>
    <p:sldId id="288" r:id="rId73"/>
    <p:sldId id="287" r:id="rId74"/>
    <p:sldId id="271" r:id="rId75"/>
    <p:sldId id="273" r:id="rId76"/>
    <p:sldId id="272" r:id="rId77"/>
    <p:sldId id="274" r:id="rId78"/>
    <p:sldId id="264"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5886"/>
    <a:srgbClr val="669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431" autoAdjust="0"/>
  </p:normalViewPr>
  <p:slideViewPr>
    <p:cSldViewPr snapToGrid="0">
      <p:cViewPr varScale="1">
        <p:scale>
          <a:sx n="104" d="100"/>
          <a:sy n="104" d="100"/>
        </p:scale>
        <p:origin x="87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1F550-C4B1-441C-B012-3E687F5C40A3}" type="datetimeFigureOut">
              <a:rPr lang="en-US" smtClean="0"/>
              <a:t>3/10/2024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6088F4-8C10-4DBE-AC01-C71725CBF2EE}" type="slidenum">
              <a:rPr lang="en-US" smtClean="0"/>
              <a:t>‹#›</a:t>
            </a:fld>
            <a:endParaRPr lang="en-US"/>
          </a:p>
        </p:txBody>
      </p:sp>
    </p:spTree>
    <p:extLst>
      <p:ext uri="{BB962C8B-B14F-4D97-AF65-F5344CB8AC3E}">
        <p14:creationId xmlns:p14="http://schemas.microsoft.com/office/powerpoint/2010/main" val="2982649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088F4-8C10-4DBE-AC01-C71725CBF2EE}" type="slidenum">
              <a:rPr lang="en-US" smtClean="0"/>
              <a:t>14</a:t>
            </a:fld>
            <a:endParaRPr lang="en-US"/>
          </a:p>
        </p:txBody>
      </p:sp>
    </p:spTree>
    <p:extLst>
      <p:ext uri="{BB962C8B-B14F-4D97-AF65-F5344CB8AC3E}">
        <p14:creationId xmlns:p14="http://schemas.microsoft.com/office/powerpoint/2010/main" val="1018011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1D17-0200-1231-75CE-EC9BD9708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2EF24F-56D2-9D0C-1CB0-D9C83A2FCF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137ED5-A272-ABF5-53DB-A4A9799392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C60E29-F85C-C296-0729-10C701324B94}"/>
              </a:ext>
            </a:extLst>
          </p:cNvPr>
          <p:cNvSpPr>
            <a:spLocks noGrp="1"/>
          </p:cNvSpPr>
          <p:nvPr>
            <p:ph type="sldNum" sz="quarter" idx="5"/>
          </p:nvPr>
        </p:nvSpPr>
        <p:spPr/>
        <p:txBody>
          <a:bodyPr/>
          <a:lstStyle/>
          <a:p>
            <a:fld id="{6D6088F4-8C10-4DBE-AC01-C71725CBF2EE}" type="slidenum">
              <a:rPr lang="en-US" smtClean="0"/>
              <a:t>33</a:t>
            </a:fld>
            <a:endParaRPr lang="en-US"/>
          </a:p>
        </p:txBody>
      </p:sp>
    </p:spTree>
    <p:extLst>
      <p:ext uri="{BB962C8B-B14F-4D97-AF65-F5344CB8AC3E}">
        <p14:creationId xmlns:p14="http://schemas.microsoft.com/office/powerpoint/2010/main" val="4104166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088F4-8C10-4DBE-AC01-C71725CBF2EE}" type="slidenum">
              <a:rPr lang="en-US" smtClean="0"/>
              <a:t>34</a:t>
            </a:fld>
            <a:endParaRPr lang="en-US"/>
          </a:p>
        </p:txBody>
      </p:sp>
    </p:spTree>
    <p:extLst>
      <p:ext uri="{BB962C8B-B14F-4D97-AF65-F5344CB8AC3E}">
        <p14:creationId xmlns:p14="http://schemas.microsoft.com/office/powerpoint/2010/main" val="857987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C15D9-8A53-75BA-DDDF-4905334186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FDFA6F-30F8-DFF5-D40D-818A4B6213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0D7F75-639F-2B18-FDC5-3DFB1AD9A5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90E294-86E0-C015-7FDD-91C467D35D4E}"/>
              </a:ext>
            </a:extLst>
          </p:cNvPr>
          <p:cNvSpPr>
            <a:spLocks noGrp="1"/>
          </p:cNvSpPr>
          <p:nvPr>
            <p:ph type="sldNum" sz="quarter" idx="5"/>
          </p:nvPr>
        </p:nvSpPr>
        <p:spPr/>
        <p:txBody>
          <a:bodyPr/>
          <a:lstStyle/>
          <a:p>
            <a:fld id="{6D6088F4-8C10-4DBE-AC01-C71725CBF2EE}" type="slidenum">
              <a:rPr lang="en-US" smtClean="0"/>
              <a:t>35</a:t>
            </a:fld>
            <a:endParaRPr lang="en-US"/>
          </a:p>
        </p:txBody>
      </p:sp>
    </p:spTree>
    <p:extLst>
      <p:ext uri="{BB962C8B-B14F-4D97-AF65-F5344CB8AC3E}">
        <p14:creationId xmlns:p14="http://schemas.microsoft.com/office/powerpoint/2010/main" val="3714847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0C4CB-7981-CCE4-D344-A2A16CD55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4E6A8B-26C8-DCA9-A0F9-C3057505FE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BC166F-81C6-8FDE-6CD3-77652CCE62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EB608D-858A-2C80-0510-6F3E7ECADFFE}"/>
              </a:ext>
            </a:extLst>
          </p:cNvPr>
          <p:cNvSpPr>
            <a:spLocks noGrp="1"/>
          </p:cNvSpPr>
          <p:nvPr>
            <p:ph type="sldNum" sz="quarter" idx="5"/>
          </p:nvPr>
        </p:nvSpPr>
        <p:spPr/>
        <p:txBody>
          <a:bodyPr/>
          <a:lstStyle/>
          <a:p>
            <a:fld id="{6D6088F4-8C10-4DBE-AC01-C71725CBF2EE}" type="slidenum">
              <a:rPr lang="en-US" smtClean="0"/>
              <a:t>36</a:t>
            </a:fld>
            <a:endParaRPr lang="en-US"/>
          </a:p>
        </p:txBody>
      </p:sp>
    </p:spTree>
    <p:extLst>
      <p:ext uri="{BB962C8B-B14F-4D97-AF65-F5344CB8AC3E}">
        <p14:creationId xmlns:p14="http://schemas.microsoft.com/office/powerpoint/2010/main" val="4176836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1B560-4D19-62A5-F9C0-7CEBB7B8A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141E9-D447-9E86-022B-9A15EC1A88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91562E-8687-63BE-64DF-0F2B8EAE92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01D475-0B4B-699D-1B1E-E540539EA3A6}"/>
              </a:ext>
            </a:extLst>
          </p:cNvPr>
          <p:cNvSpPr>
            <a:spLocks noGrp="1"/>
          </p:cNvSpPr>
          <p:nvPr>
            <p:ph type="sldNum" sz="quarter" idx="5"/>
          </p:nvPr>
        </p:nvSpPr>
        <p:spPr/>
        <p:txBody>
          <a:bodyPr/>
          <a:lstStyle/>
          <a:p>
            <a:fld id="{6D6088F4-8C10-4DBE-AC01-C71725CBF2EE}" type="slidenum">
              <a:rPr lang="en-US" smtClean="0"/>
              <a:t>37</a:t>
            </a:fld>
            <a:endParaRPr lang="en-US"/>
          </a:p>
        </p:txBody>
      </p:sp>
    </p:spTree>
    <p:extLst>
      <p:ext uri="{BB962C8B-B14F-4D97-AF65-F5344CB8AC3E}">
        <p14:creationId xmlns:p14="http://schemas.microsoft.com/office/powerpoint/2010/main" val="4265953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39B32-2398-77E9-45A6-AAEF386433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FC9FF6-3EB2-79F3-7730-44599BC936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91CDB5-113E-3D42-CC1E-E39687FB22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29CA4C-EE52-B242-B2D7-7F9B7865C3BB}"/>
              </a:ext>
            </a:extLst>
          </p:cNvPr>
          <p:cNvSpPr>
            <a:spLocks noGrp="1"/>
          </p:cNvSpPr>
          <p:nvPr>
            <p:ph type="sldNum" sz="quarter" idx="5"/>
          </p:nvPr>
        </p:nvSpPr>
        <p:spPr/>
        <p:txBody>
          <a:bodyPr/>
          <a:lstStyle/>
          <a:p>
            <a:fld id="{6D6088F4-8C10-4DBE-AC01-C71725CBF2EE}" type="slidenum">
              <a:rPr lang="en-US" smtClean="0"/>
              <a:t>38</a:t>
            </a:fld>
            <a:endParaRPr lang="en-US"/>
          </a:p>
        </p:txBody>
      </p:sp>
    </p:spTree>
    <p:extLst>
      <p:ext uri="{BB962C8B-B14F-4D97-AF65-F5344CB8AC3E}">
        <p14:creationId xmlns:p14="http://schemas.microsoft.com/office/powerpoint/2010/main" val="1331961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936B6-91EE-8805-B9CA-E06C7315B3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7DFC0-5350-BB26-6E4E-2DBD51A965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1BCB16-4923-FEB9-BEA9-3F6DC9708F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3457DD-7469-6278-C448-395B3AC00198}"/>
              </a:ext>
            </a:extLst>
          </p:cNvPr>
          <p:cNvSpPr>
            <a:spLocks noGrp="1"/>
          </p:cNvSpPr>
          <p:nvPr>
            <p:ph type="sldNum" sz="quarter" idx="5"/>
          </p:nvPr>
        </p:nvSpPr>
        <p:spPr/>
        <p:txBody>
          <a:bodyPr/>
          <a:lstStyle/>
          <a:p>
            <a:fld id="{6D6088F4-8C10-4DBE-AC01-C71725CBF2EE}" type="slidenum">
              <a:rPr lang="en-US" smtClean="0"/>
              <a:t>39</a:t>
            </a:fld>
            <a:endParaRPr lang="en-US"/>
          </a:p>
        </p:txBody>
      </p:sp>
    </p:spTree>
    <p:extLst>
      <p:ext uri="{BB962C8B-B14F-4D97-AF65-F5344CB8AC3E}">
        <p14:creationId xmlns:p14="http://schemas.microsoft.com/office/powerpoint/2010/main" val="960179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004EE-846E-A21E-763F-BF48A6B471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AB6305-A64D-6490-A880-DD66FBDF6C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A46186-06DD-239D-74BE-83DEC010F6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397D00-C982-914A-CA65-B3A123E22B47}"/>
              </a:ext>
            </a:extLst>
          </p:cNvPr>
          <p:cNvSpPr>
            <a:spLocks noGrp="1"/>
          </p:cNvSpPr>
          <p:nvPr>
            <p:ph type="sldNum" sz="quarter" idx="5"/>
          </p:nvPr>
        </p:nvSpPr>
        <p:spPr/>
        <p:txBody>
          <a:bodyPr/>
          <a:lstStyle/>
          <a:p>
            <a:fld id="{6D6088F4-8C10-4DBE-AC01-C71725CBF2EE}" type="slidenum">
              <a:rPr lang="en-US" smtClean="0"/>
              <a:t>41</a:t>
            </a:fld>
            <a:endParaRPr lang="en-US"/>
          </a:p>
        </p:txBody>
      </p:sp>
    </p:spTree>
    <p:extLst>
      <p:ext uri="{BB962C8B-B14F-4D97-AF65-F5344CB8AC3E}">
        <p14:creationId xmlns:p14="http://schemas.microsoft.com/office/powerpoint/2010/main" val="2817769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89A0D-536D-B8C7-CB00-982634FA1F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2915C2-4711-9988-3275-098FA3E112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7D9D29-53EE-202D-C9BC-823998081E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6E990D-06A0-F98F-153B-9BD2AAD0EDE0}"/>
              </a:ext>
            </a:extLst>
          </p:cNvPr>
          <p:cNvSpPr>
            <a:spLocks noGrp="1"/>
          </p:cNvSpPr>
          <p:nvPr>
            <p:ph type="sldNum" sz="quarter" idx="5"/>
          </p:nvPr>
        </p:nvSpPr>
        <p:spPr/>
        <p:txBody>
          <a:bodyPr/>
          <a:lstStyle/>
          <a:p>
            <a:fld id="{6D6088F4-8C10-4DBE-AC01-C71725CBF2EE}" type="slidenum">
              <a:rPr lang="en-US" smtClean="0"/>
              <a:t>42</a:t>
            </a:fld>
            <a:endParaRPr lang="en-US"/>
          </a:p>
        </p:txBody>
      </p:sp>
    </p:spTree>
    <p:extLst>
      <p:ext uri="{BB962C8B-B14F-4D97-AF65-F5344CB8AC3E}">
        <p14:creationId xmlns:p14="http://schemas.microsoft.com/office/powerpoint/2010/main" val="3327664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63B02-1EA9-C7BF-6E6A-04005E03AD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C8CFA5-F0F1-BF42-04B9-7949AAB53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6DD393-1EB2-528C-6778-9A972E2914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267333-FDE4-4A0E-7CA0-041B8DBC30B6}"/>
              </a:ext>
            </a:extLst>
          </p:cNvPr>
          <p:cNvSpPr>
            <a:spLocks noGrp="1"/>
          </p:cNvSpPr>
          <p:nvPr>
            <p:ph type="sldNum" sz="quarter" idx="5"/>
          </p:nvPr>
        </p:nvSpPr>
        <p:spPr/>
        <p:txBody>
          <a:bodyPr/>
          <a:lstStyle/>
          <a:p>
            <a:fld id="{6D6088F4-8C10-4DBE-AC01-C71725CBF2EE}" type="slidenum">
              <a:rPr lang="en-US" smtClean="0"/>
              <a:t>43</a:t>
            </a:fld>
            <a:endParaRPr lang="en-US"/>
          </a:p>
        </p:txBody>
      </p:sp>
    </p:spTree>
    <p:extLst>
      <p:ext uri="{BB962C8B-B14F-4D97-AF65-F5344CB8AC3E}">
        <p14:creationId xmlns:p14="http://schemas.microsoft.com/office/powerpoint/2010/main" val="950936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088F4-8C10-4DBE-AC01-C71725CBF2EE}" type="slidenum">
              <a:rPr lang="en-US" smtClean="0"/>
              <a:t>17</a:t>
            </a:fld>
            <a:endParaRPr lang="en-US"/>
          </a:p>
        </p:txBody>
      </p:sp>
    </p:spTree>
    <p:extLst>
      <p:ext uri="{BB962C8B-B14F-4D97-AF65-F5344CB8AC3E}">
        <p14:creationId xmlns:p14="http://schemas.microsoft.com/office/powerpoint/2010/main" val="136710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F8646-8E2A-270B-C6D2-040CB46D2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FF86A-3A46-D69B-2283-C1CFD7F1DE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6F6108-6CB8-A083-7D22-0895B84772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48573A-6361-44F3-FC50-F4C4CE36194D}"/>
              </a:ext>
            </a:extLst>
          </p:cNvPr>
          <p:cNvSpPr>
            <a:spLocks noGrp="1"/>
          </p:cNvSpPr>
          <p:nvPr>
            <p:ph type="sldNum" sz="quarter" idx="5"/>
          </p:nvPr>
        </p:nvSpPr>
        <p:spPr/>
        <p:txBody>
          <a:bodyPr/>
          <a:lstStyle/>
          <a:p>
            <a:fld id="{6D6088F4-8C10-4DBE-AC01-C71725CBF2EE}" type="slidenum">
              <a:rPr lang="en-US" smtClean="0"/>
              <a:t>44</a:t>
            </a:fld>
            <a:endParaRPr lang="en-US"/>
          </a:p>
        </p:txBody>
      </p:sp>
    </p:spTree>
    <p:extLst>
      <p:ext uri="{BB962C8B-B14F-4D97-AF65-F5344CB8AC3E}">
        <p14:creationId xmlns:p14="http://schemas.microsoft.com/office/powerpoint/2010/main" val="1223302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088F4-8C10-4DBE-AC01-C71725CBF2EE}" type="slidenum">
              <a:rPr lang="en-US" smtClean="0"/>
              <a:t>45</a:t>
            </a:fld>
            <a:endParaRPr lang="en-US"/>
          </a:p>
        </p:txBody>
      </p:sp>
    </p:spTree>
    <p:extLst>
      <p:ext uri="{BB962C8B-B14F-4D97-AF65-F5344CB8AC3E}">
        <p14:creationId xmlns:p14="http://schemas.microsoft.com/office/powerpoint/2010/main" val="782456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057D9-9793-0281-D8CB-3DDAD17110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48C8F3-8FEB-5908-01E9-D34ABDF934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312652-CBEC-4225-9B03-49EC34EDDF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0E31D9-D563-7C87-2A91-2D7A3A8E84E4}"/>
              </a:ext>
            </a:extLst>
          </p:cNvPr>
          <p:cNvSpPr>
            <a:spLocks noGrp="1"/>
          </p:cNvSpPr>
          <p:nvPr>
            <p:ph type="sldNum" sz="quarter" idx="5"/>
          </p:nvPr>
        </p:nvSpPr>
        <p:spPr/>
        <p:txBody>
          <a:bodyPr/>
          <a:lstStyle/>
          <a:p>
            <a:fld id="{6D6088F4-8C10-4DBE-AC01-C71725CBF2EE}" type="slidenum">
              <a:rPr lang="en-US" smtClean="0"/>
              <a:t>46</a:t>
            </a:fld>
            <a:endParaRPr lang="en-US"/>
          </a:p>
        </p:txBody>
      </p:sp>
    </p:spTree>
    <p:extLst>
      <p:ext uri="{BB962C8B-B14F-4D97-AF65-F5344CB8AC3E}">
        <p14:creationId xmlns:p14="http://schemas.microsoft.com/office/powerpoint/2010/main" val="1946083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CE331-DF0D-AF9B-6D4C-35FC67E274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86C2FD-3B3B-B732-A571-38CA7D199E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056992-282F-42F6-DE20-A7C521273A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19E86E-E8C2-1712-36A8-A2B6A5ECF240}"/>
              </a:ext>
            </a:extLst>
          </p:cNvPr>
          <p:cNvSpPr>
            <a:spLocks noGrp="1"/>
          </p:cNvSpPr>
          <p:nvPr>
            <p:ph type="sldNum" sz="quarter" idx="5"/>
          </p:nvPr>
        </p:nvSpPr>
        <p:spPr/>
        <p:txBody>
          <a:bodyPr/>
          <a:lstStyle/>
          <a:p>
            <a:fld id="{6D6088F4-8C10-4DBE-AC01-C71725CBF2EE}" type="slidenum">
              <a:rPr lang="en-US" smtClean="0"/>
              <a:t>47</a:t>
            </a:fld>
            <a:endParaRPr lang="en-US"/>
          </a:p>
        </p:txBody>
      </p:sp>
    </p:spTree>
    <p:extLst>
      <p:ext uri="{BB962C8B-B14F-4D97-AF65-F5344CB8AC3E}">
        <p14:creationId xmlns:p14="http://schemas.microsoft.com/office/powerpoint/2010/main" val="963379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4277F-9667-0D36-522C-D3F8D5BCED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21E475-BFC7-48BB-4920-A38B44B893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EAE433-3B31-C1C5-9EAB-ED2AB133FF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24F4F0-E67F-BC52-44B4-3B741717C4F8}"/>
              </a:ext>
            </a:extLst>
          </p:cNvPr>
          <p:cNvSpPr>
            <a:spLocks noGrp="1"/>
          </p:cNvSpPr>
          <p:nvPr>
            <p:ph type="sldNum" sz="quarter" idx="5"/>
          </p:nvPr>
        </p:nvSpPr>
        <p:spPr/>
        <p:txBody>
          <a:bodyPr/>
          <a:lstStyle/>
          <a:p>
            <a:fld id="{6D6088F4-8C10-4DBE-AC01-C71725CBF2EE}" type="slidenum">
              <a:rPr lang="en-US" smtClean="0"/>
              <a:t>48</a:t>
            </a:fld>
            <a:endParaRPr lang="en-US"/>
          </a:p>
        </p:txBody>
      </p:sp>
    </p:spTree>
    <p:extLst>
      <p:ext uri="{BB962C8B-B14F-4D97-AF65-F5344CB8AC3E}">
        <p14:creationId xmlns:p14="http://schemas.microsoft.com/office/powerpoint/2010/main" val="1907107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3406B-D8D4-F4C5-BE5B-A9E7E97ABD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730A13-297C-2EB6-FD6C-90E1C667E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91D98E-1002-2573-0376-5EFECF3E78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85B031-25B6-35E0-D244-3071023A5A57}"/>
              </a:ext>
            </a:extLst>
          </p:cNvPr>
          <p:cNvSpPr>
            <a:spLocks noGrp="1"/>
          </p:cNvSpPr>
          <p:nvPr>
            <p:ph type="sldNum" sz="quarter" idx="5"/>
          </p:nvPr>
        </p:nvSpPr>
        <p:spPr/>
        <p:txBody>
          <a:bodyPr/>
          <a:lstStyle/>
          <a:p>
            <a:fld id="{6D6088F4-8C10-4DBE-AC01-C71725CBF2EE}" type="slidenum">
              <a:rPr lang="en-US" smtClean="0"/>
              <a:t>49</a:t>
            </a:fld>
            <a:endParaRPr lang="en-US"/>
          </a:p>
        </p:txBody>
      </p:sp>
    </p:spTree>
    <p:extLst>
      <p:ext uri="{BB962C8B-B14F-4D97-AF65-F5344CB8AC3E}">
        <p14:creationId xmlns:p14="http://schemas.microsoft.com/office/powerpoint/2010/main" val="261890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C80B5-E797-6800-6279-B0CB9312EE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0A5FA8-2A3F-8A0F-19DC-1ACA0814B8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41E1A2-5D63-C0CB-B7B5-A0226AE30C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662E9E-7774-A26B-9577-2C024C6EFF20}"/>
              </a:ext>
            </a:extLst>
          </p:cNvPr>
          <p:cNvSpPr>
            <a:spLocks noGrp="1"/>
          </p:cNvSpPr>
          <p:nvPr>
            <p:ph type="sldNum" sz="quarter" idx="5"/>
          </p:nvPr>
        </p:nvSpPr>
        <p:spPr/>
        <p:txBody>
          <a:bodyPr/>
          <a:lstStyle/>
          <a:p>
            <a:fld id="{6D6088F4-8C10-4DBE-AC01-C71725CBF2EE}" type="slidenum">
              <a:rPr lang="en-US" smtClean="0"/>
              <a:t>50</a:t>
            </a:fld>
            <a:endParaRPr lang="en-US"/>
          </a:p>
        </p:txBody>
      </p:sp>
    </p:spTree>
    <p:extLst>
      <p:ext uri="{BB962C8B-B14F-4D97-AF65-F5344CB8AC3E}">
        <p14:creationId xmlns:p14="http://schemas.microsoft.com/office/powerpoint/2010/main" val="22427420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2E0EF-2A44-2CAB-192C-8DA1005E12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40190-D1D6-8167-E81F-9499EB6B7C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F772C4-671F-CB97-4E2D-69BEC9046A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E84958-241E-AC2D-ACCC-68E76696A023}"/>
              </a:ext>
            </a:extLst>
          </p:cNvPr>
          <p:cNvSpPr>
            <a:spLocks noGrp="1"/>
          </p:cNvSpPr>
          <p:nvPr>
            <p:ph type="sldNum" sz="quarter" idx="5"/>
          </p:nvPr>
        </p:nvSpPr>
        <p:spPr/>
        <p:txBody>
          <a:bodyPr/>
          <a:lstStyle/>
          <a:p>
            <a:fld id="{6D6088F4-8C10-4DBE-AC01-C71725CBF2EE}" type="slidenum">
              <a:rPr lang="en-US" smtClean="0"/>
              <a:t>51</a:t>
            </a:fld>
            <a:endParaRPr lang="en-US"/>
          </a:p>
        </p:txBody>
      </p:sp>
    </p:spTree>
    <p:extLst>
      <p:ext uri="{BB962C8B-B14F-4D97-AF65-F5344CB8AC3E}">
        <p14:creationId xmlns:p14="http://schemas.microsoft.com/office/powerpoint/2010/main" val="2060902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78DFF-E12A-E5AF-95DC-833CE802B6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4B9126-FCE6-42CA-801B-DE6098AA1B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9217AC-C9B9-23FA-A66B-2C86F57DBF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E67641-9028-3542-CE53-79456A004AD1}"/>
              </a:ext>
            </a:extLst>
          </p:cNvPr>
          <p:cNvSpPr>
            <a:spLocks noGrp="1"/>
          </p:cNvSpPr>
          <p:nvPr>
            <p:ph type="sldNum" sz="quarter" idx="5"/>
          </p:nvPr>
        </p:nvSpPr>
        <p:spPr/>
        <p:txBody>
          <a:bodyPr/>
          <a:lstStyle/>
          <a:p>
            <a:fld id="{6D6088F4-8C10-4DBE-AC01-C71725CBF2EE}" type="slidenum">
              <a:rPr lang="en-US" smtClean="0"/>
              <a:t>52</a:t>
            </a:fld>
            <a:endParaRPr lang="en-US"/>
          </a:p>
        </p:txBody>
      </p:sp>
    </p:spTree>
    <p:extLst>
      <p:ext uri="{BB962C8B-B14F-4D97-AF65-F5344CB8AC3E}">
        <p14:creationId xmlns:p14="http://schemas.microsoft.com/office/powerpoint/2010/main" val="2958997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68CA1-F674-D7D9-AA24-B3691D8007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A1768A-94DD-8D08-42D3-8C41E38447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048639-2D67-B7BD-7247-2A9CABC899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B5A1AD-9648-5DFF-33A8-4A014901BA36}"/>
              </a:ext>
            </a:extLst>
          </p:cNvPr>
          <p:cNvSpPr>
            <a:spLocks noGrp="1"/>
          </p:cNvSpPr>
          <p:nvPr>
            <p:ph type="sldNum" sz="quarter" idx="5"/>
          </p:nvPr>
        </p:nvSpPr>
        <p:spPr/>
        <p:txBody>
          <a:bodyPr/>
          <a:lstStyle/>
          <a:p>
            <a:fld id="{6D6088F4-8C10-4DBE-AC01-C71725CBF2EE}" type="slidenum">
              <a:rPr lang="en-US" smtClean="0"/>
              <a:t>53</a:t>
            </a:fld>
            <a:endParaRPr lang="en-US"/>
          </a:p>
        </p:txBody>
      </p:sp>
    </p:spTree>
    <p:extLst>
      <p:ext uri="{BB962C8B-B14F-4D97-AF65-F5344CB8AC3E}">
        <p14:creationId xmlns:p14="http://schemas.microsoft.com/office/powerpoint/2010/main" val="1863632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3AD53-110F-84F4-650A-FA902F5394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5B714A-AFF4-4E33-1337-CA5AFCC142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902F26-F988-EA23-F6CC-DF481C4EB5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94618A-B9F7-9AB9-67F9-642E9B4DBDF8}"/>
              </a:ext>
            </a:extLst>
          </p:cNvPr>
          <p:cNvSpPr>
            <a:spLocks noGrp="1"/>
          </p:cNvSpPr>
          <p:nvPr>
            <p:ph type="sldNum" sz="quarter" idx="5"/>
          </p:nvPr>
        </p:nvSpPr>
        <p:spPr/>
        <p:txBody>
          <a:bodyPr/>
          <a:lstStyle/>
          <a:p>
            <a:fld id="{6D6088F4-8C10-4DBE-AC01-C71725CBF2EE}" type="slidenum">
              <a:rPr lang="en-US" smtClean="0"/>
              <a:t>19</a:t>
            </a:fld>
            <a:endParaRPr lang="en-US"/>
          </a:p>
        </p:txBody>
      </p:sp>
    </p:spTree>
    <p:extLst>
      <p:ext uri="{BB962C8B-B14F-4D97-AF65-F5344CB8AC3E}">
        <p14:creationId xmlns:p14="http://schemas.microsoft.com/office/powerpoint/2010/main" val="4528768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B479C-86C6-7B7E-EBDE-8011E8EC8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B1C26B-A9E5-11F1-4530-E040AE0F00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BCC44B-D634-4FBF-257E-9E4A94DF51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C688A1-A79C-8CA6-E02B-283959A360B8}"/>
              </a:ext>
            </a:extLst>
          </p:cNvPr>
          <p:cNvSpPr>
            <a:spLocks noGrp="1"/>
          </p:cNvSpPr>
          <p:nvPr>
            <p:ph type="sldNum" sz="quarter" idx="5"/>
          </p:nvPr>
        </p:nvSpPr>
        <p:spPr/>
        <p:txBody>
          <a:bodyPr/>
          <a:lstStyle/>
          <a:p>
            <a:fld id="{6D6088F4-8C10-4DBE-AC01-C71725CBF2EE}" type="slidenum">
              <a:rPr lang="en-US" smtClean="0"/>
              <a:t>54</a:t>
            </a:fld>
            <a:endParaRPr lang="en-US"/>
          </a:p>
        </p:txBody>
      </p:sp>
    </p:spTree>
    <p:extLst>
      <p:ext uri="{BB962C8B-B14F-4D97-AF65-F5344CB8AC3E}">
        <p14:creationId xmlns:p14="http://schemas.microsoft.com/office/powerpoint/2010/main" val="2070931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E3E5F-AAC9-0661-751B-CEB1617CD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1C5EA8-05AF-C93A-5F26-717D2E1B96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3B1F99-84E3-22E3-A58E-A975245DD8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134686-77AB-B5F9-CDD7-98A34958A960}"/>
              </a:ext>
            </a:extLst>
          </p:cNvPr>
          <p:cNvSpPr>
            <a:spLocks noGrp="1"/>
          </p:cNvSpPr>
          <p:nvPr>
            <p:ph type="sldNum" sz="quarter" idx="5"/>
          </p:nvPr>
        </p:nvSpPr>
        <p:spPr/>
        <p:txBody>
          <a:bodyPr/>
          <a:lstStyle/>
          <a:p>
            <a:fld id="{6D6088F4-8C10-4DBE-AC01-C71725CBF2EE}" type="slidenum">
              <a:rPr lang="en-US" smtClean="0"/>
              <a:t>55</a:t>
            </a:fld>
            <a:endParaRPr lang="en-US"/>
          </a:p>
        </p:txBody>
      </p:sp>
    </p:spTree>
    <p:extLst>
      <p:ext uri="{BB962C8B-B14F-4D97-AF65-F5344CB8AC3E}">
        <p14:creationId xmlns:p14="http://schemas.microsoft.com/office/powerpoint/2010/main" val="3849735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088F4-8C10-4DBE-AC01-C71725CBF2EE}" type="slidenum">
              <a:rPr lang="en-US" smtClean="0"/>
              <a:t>77</a:t>
            </a:fld>
            <a:endParaRPr lang="en-US"/>
          </a:p>
        </p:txBody>
      </p:sp>
    </p:spTree>
    <p:extLst>
      <p:ext uri="{BB962C8B-B14F-4D97-AF65-F5344CB8AC3E}">
        <p14:creationId xmlns:p14="http://schemas.microsoft.com/office/powerpoint/2010/main" val="3057509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58E2A-B8C8-3797-8769-4C354414D6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AEB643-29C9-11D7-3E19-7D0BFE992F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18EE3-47D2-2E23-E8B1-1D8DE35C49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A974CC-5FE7-0A3F-4E7F-2A5861C18AD2}"/>
              </a:ext>
            </a:extLst>
          </p:cNvPr>
          <p:cNvSpPr>
            <a:spLocks noGrp="1"/>
          </p:cNvSpPr>
          <p:nvPr>
            <p:ph type="sldNum" sz="quarter" idx="5"/>
          </p:nvPr>
        </p:nvSpPr>
        <p:spPr/>
        <p:txBody>
          <a:bodyPr/>
          <a:lstStyle/>
          <a:p>
            <a:fld id="{6D6088F4-8C10-4DBE-AC01-C71725CBF2EE}" type="slidenum">
              <a:rPr lang="en-US" smtClean="0"/>
              <a:t>21</a:t>
            </a:fld>
            <a:endParaRPr lang="en-US"/>
          </a:p>
        </p:txBody>
      </p:sp>
    </p:spTree>
    <p:extLst>
      <p:ext uri="{BB962C8B-B14F-4D97-AF65-F5344CB8AC3E}">
        <p14:creationId xmlns:p14="http://schemas.microsoft.com/office/powerpoint/2010/main" val="3598918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87261-0A97-1E92-21F1-05E93E9ED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02AA4B-2AF6-0119-B6C4-189F32BAF3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171045-2596-F60A-B798-2F7B2EEADB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2E26A5-2D30-3E33-633B-E7B61617C0F2}"/>
              </a:ext>
            </a:extLst>
          </p:cNvPr>
          <p:cNvSpPr>
            <a:spLocks noGrp="1"/>
          </p:cNvSpPr>
          <p:nvPr>
            <p:ph type="sldNum" sz="quarter" idx="5"/>
          </p:nvPr>
        </p:nvSpPr>
        <p:spPr/>
        <p:txBody>
          <a:bodyPr/>
          <a:lstStyle/>
          <a:p>
            <a:fld id="{6D6088F4-8C10-4DBE-AC01-C71725CBF2EE}" type="slidenum">
              <a:rPr lang="en-US" smtClean="0"/>
              <a:t>22</a:t>
            </a:fld>
            <a:endParaRPr lang="en-US"/>
          </a:p>
        </p:txBody>
      </p:sp>
    </p:spTree>
    <p:extLst>
      <p:ext uri="{BB962C8B-B14F-4D97-AF65-F5344CB8AC3E}">
        <p14:creationId xmlns:p14="http://schemas.microsoft.com/office/powerpoint/2010/main" val="2280095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98F1A-4748-AC8E-21FE-5DB2AAA9B6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E27BC3-0785-A01E-C667-0F17737F4B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02A8E-86AA-207A-1BE2-9D254D6325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F93A53-4735-884E-B746-84DAB252C67C}"/>
              </a:ext>
            </a:extLst>
          </p:cNvPr>
          <p:cNvSpPr>
            <a:spLocks noGrp="1"/>
          </p:cNvSpPr>
          <p:nvPr>
            <p:ph type="sldNum" sz="quarter" idx="5"/>
          </p:nvPr>
        </p:nvSpPr>
        <p:spPr/>
        <p:txBody>
          <a:bodyPr/>
          <a:lstStyle/>
          <a:p>
            <a:fld id="{6D6088F4-8C10-4DBE-AC01-C71725CBF2EE}" type="slidenum">
              <a:rPr lang="en-US" smtClean="0"/>
              <a:t>23</a:t>
            </a:fld>
            <a:endParaRPr lang="en-US"/>
          </a:p>
        </p:txBody>
      </p:sp>
    </p:spTree>
    <p:extLst>
      <p:ext uri="{BB962C8B-B14F-4D97-AF65-F5344CB8AC3E}">
        <p14:creationId xmlns:p14="http://schemas.microsoft.com/office/powerpoint/2010/main" val="3422142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49CB4-B3E3-C492-6FA9-1EE3BC4872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B19DBA-DF6F-7D44-0A45-3ECC7C3662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6BB599-63F6-0197-AAFC-219F76EEE1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E5185E-222F-EF95-7208-CA3AECC7A7C2}"/>
              </a:ext>
            </a:extLst>
          </p:cNvPr>
          <p:cNvSpPr>
            <a:spLocks noGrp="1"/>
          </p:cNvSpPr>
          <p:nvPr>
            <p:ph type="sldNum" sz="quarter" idx="5"/>
          </p:nvPr>
        </p:nvSpPr>
        <p:spPr/>
        <p:txBody>
          <a:bodyPr/>
          <a:lstStyle/>
          <a:p>
            <a:fld id="{6D6088F4-8C10-4DBE-AC01-C71725CBF2EE}" type="slidenum">
              <a:rPr lang="en-US" smtClean="0"/>
              <a:t>24</a:t>
            </a:fld>
            <a:endParaRPr lang="en-US"/>
          </a:p>
        </p:txBody>
      </p:sp>
    </p:spTree>
    <p:extLst>
      <p:ext uri="{BB962C8B-B14F-4D97-AF65-F5344CB8AC3E}">
        <p14:creationId xmlns:p14="http://schemas.microsoft.com/office/powerpoint/2010/main" val="2865252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A17FE-7FF9-B82E-F2A3-75C7B01B66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3ECFC4-20CB-4875-395A-D6AB8BF1A2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22BE65-EAC2-C297-2FB9-88754155A0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8BA510-E545-188A-9DCA-7ACF9FB9B042}"/>
              </a:ext>
            </a:extLst>
          </p:cNvPr>
          <p:cNvSpPr>
            <a:spLocks noGrp="1"/>
          </p:cNvSpPr>
          <p:nvPr>
            <p:ph type="sldNum" sz="quarter" idx="5"/>
          </p:nvPr>
        </p:nvSpPr>
        <p:spPr/>
        <p:txBody>
          <a:bodyPr/>
          <a:lstStyle/>
          <a:p>
            <a:fld id="{6D6088F4-8C10-4DBE-AC01-C71725CBF2EE}" type="slidenum">
              <a:rPr lang="en-US" smtClean="0"/>
              <a:t>25</a:t>
            </a:fld>
            <a:endParaRPr lang="en-US"/>
          </a:p>
        </p:txBody>
      </p:sp>
    </p:spTree>
    <p:extLst>
      <p:ext uri="{BB962C8B-B14F-4D97-AF65-F5344CB8AC3E}">
        <p14:creationId xmlns:p14="http://schemas.microsoft.com/office/powerpoint/2010/main" val="3240258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05B0D-A853-8121-EBF3-F4800AB9FB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D5FD43-D0E0-C331-159B-EF06823A62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B73682-184B-D1AD-CFD4-1FBA2733FA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4AF1A1-2094-1406-C87F-2105BDDD217A}"/>
              </a:ext>
            </a:extLst>
          </p:cNvPr>
          <p:cNvSpPr>
            <a:spLocks noGrp="1"/>
          </p:cNvSpPr>
          <p:nvPr>
            <p:ph type="sldNum" sz="quarter" idx="5"/>
          </p:nvPr>
        </p:nvSpPr>
        <p:spPr/>
        <p:txBody>
          <a:bodyPr/>
          <a:lstStyle/>
          <a:p>
            <a:fld id="{6D6088F4-8C10-4DBE-AC01-C71725CBF2EE}" type="slidenum">
              <a:rPr lang="en-US" smtClean="0"/>
              <a:t>32</a:t>
            </a:fld>
            <a:endParaRPr lang="en-US"/>
          </a:p>
        </p:txBody>
      </p:sp>
    </p:spTree>
    <p:extLst>
      <p:ext uri="{BB962C8B-B14F-4D97-AF65-F5344CB8AC3E}">
        <p14:creationId xmlns:p14="http://schemas.microsoft.com/office/powerpoint/2010/main" val="3383739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3FC72-9C6C-489E-0A29-F59269C72BB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F4E3444-0082-D31E-92D2-5E4689788F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5752D49-D503-7363-0D3B-725FF23EC19C}"/>
              </a:ext>
            </a:extLst>
          </p:cNvPr>
          <p:cNvSpPr>
            <a:spLocks noGrp="1"/>
          </p:cNvSpPr>
          <p:nvPr>
            <p:ph type="dt" sz="half" idx="10"/>
          </p:nvPr>
        </p:nvSpPr>
        <p:spPr/>
        <p:txBody>
          <a:bodyPr/>
          <a:lstStyle/>
          <a:p>
            <a:fld id="{D83E9EBF-50FC-4D3F-B0D6-5577FF0FA0DC}" type="datetimeFigureOut">
              <a:rPr lang="en-US" smtClean="0"/>
              <a:t>3/10/2024</a:t>
            </a:fld>
            <a:endParaRPr lang="en-US"/>
          </a:p>
        </p:txBody>
      </p:sp>
      <p:sp>
        <p:nvSpPr>
          <p:cNvPr id="5" name="Footer Placeholder 4">
            <a:extLst>
              <a:ext uri="{FF2B5EF4-FFF2-40B4-BE49-F238E27FC236}">
                <a16:creationId xmlns:a16="http://schemas.microsoft.com/office/drawing/2014/main" id="{FFF42DA3-A18F-D1AD-05FF-B38EE95AB8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17289D-E71E-BAF6-5BB5-EEC299B63B4A}"/>
              </a:ext>
            </a:extLst>
          </p:cNvPr>
          <p:cNvSpPr>
            <a:spLocks noGrp="1"/>
          </p:cNvSpPr>
          <p:nvPr>
            <p:ph type="sldNum" sz="quarter" idx="12"/>
          </p:nvPr>
        </p:nvSpPr>
        <p:spPr/>
        <p:txBody>
          <a:bodyPr/>
          <a:lstStyle/>
          <a:p>
            <a:fld id="{D5D50AF4-F725-49AF-B01C-E5DFA95C7275}" type="slidenum">
              <a:rPr lang="en-US" smtClean="0"/>
              <a:t>‹#›</a:t>
            </a:fld>
            <a:endParaRPr lang="en-US"/>
          </a:p>
        </p:txBody>
      </p:sp>
    </p:spTree>
    <p:extLst>
      <p:ext uri="{BB962C8B-B14F-4D97-AF65-F5344CB8AC3E}">
        <p14:creationId xmlns:p14="http://schemas.microsoft.com/office/powerpoint/2010/main" val="3067185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D8197-0109-82CF-DB55-B2E10AA7B6C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5A24F13-024B-5A25-9D24-E90617E24EF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8211FDF-6DC6-1578-A935-41A9EBB410AF}"/>
              </a:ext>
            </a:extLst>
          </p:cNvPr>
          <p:cNvSpPr>
            <a:spLocks noGrp="1"/>
          </p:cNvSpPr>
          <p:nvPr>
            <p:ph type="dt" sz="half" idx="10"/>
          </p:nvPr>
        </p:nvSpPr>
        <p:spPr/>
        <p:txBody>
          <a:bodyPr/>
          <a:lstStyle/>
          <a:p>
            <a:fld id="{D83E9EBF-50FC-4D3F-B0D6-5577FF0FA0DC}" type="datetimeFigureOut">
              <a:rPr lang="en-US" smtClean="0"/>
              <a:t>3/10/2024</a:t>
            </a:fld>
            <a:endParaRPr lang="en-US"/>
          </a:p>
        </p:txBody>
      </p:sp>
      <p:sp>
        <p:nvSpPr>
          <p:cNvPr id="5" name="Footer Placeholder 4">
            <a:extLst>
              <a:ext uri="{FF2B5EF4-FFF2-40B4-BE49-F238E27FC236}">
                <a16:creationId xmlns:a16="http://schemas.microsoft.com/office/drawing/2014/main" id="{0C06A621-20E0-7705-793C-A17D6CEAFC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FA5D27-5691-988C-1C3F-AA8069FB9D33}"/>
              </a:ext>
            </a:extLst>
          </p:cNvPr>
          <p:cNvSpPr>
            <a:spLocks noGrp="1"/>
          </p:cNvSpPr>
          <p:nvPr>
            <p:ph type="sldNum" sz="quarter" idx="12"/>
          </p:nvPr>
        </p:nvSpPr>
        <p:spPr/>
        <p:txBody>
          <a:bodyPr/>
          <a:lstStyle/>
          <a:p>
            <a:fld id="{D5D50AF4-F725-49AF-B01C-E5DFA95C7275}" type="slidenum">
              <a:rPr lang="en-US" smtClean="0"/>
              <a:t>‹#›</a:t>
            </a:fld>
            <a:endParaRPr lang="en-US"/>
          </a:p>
        </p:txBody>
      </p:sp>
    </p:spTree>
    <p:extLst>
      <p:ext uri="{BB962C8B-B14F-4D97-AF65-F5344CB8AC3E}">
        <p14:creationId xmlns:p14="http://schemas.microsoft.com/office/powerpoint/2010/main" val="2083988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C10134-B877-98AA-0C88-226E58F32C9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A590EB1-CC58-4E32-7976-CBB33674EDC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4461262-8D43-5937-5A9E-07CC0DE7EDBE}"/>
              </a:ext>
            </a:extLst>
          </p:cNvPr>
          <p:cNvSpPr>
            <a:spLocks noGrp="1"/>
          </p:cNvSpPr>
          <p:nvPr>
            <p:ph type="dt" sz="half" idx="10"/>
          </p:nvPr>
        </p:nvSpPr>
        <p:spPr/>
        <p:txBody>
          <a:bodyPr/>
          <a:lstStyle/>
          <a:p>
            <a:fld id="{D83E9EBF-50FC-4D3F-B0D6-5577FF0FA0DC}" type="datetimeFigureOut">
              <a:rPr lang="en-US" smtClean="0"/>
              <a:t>3/10/2024</a:t>
            </a:fld>
            <a:endParaRPr lang="en-US"/>
          </a:p>
        </p:txBody>
      </p:sp>
      <p:sp>
        <p:nvSpPr>
          <p:cNvPr id="5" name="Footer Placeholder 4">
            <a:extLst>
              <a:ext uri="{FF2B5EF4-FFF2-40B4-BE49-F238E27FC236}">
                <a16:creationId xmlns:a16="http://schemas.microsoft.com/office/drawing/2014/main" id="{D8165C46-97CD-8D54-F908-35EB56E04F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575D7-0F85-0D4B-7881-D40F93B2B5C6}"/>
              </a:ext>
            </a:extLst>
          </p:cNvPr>
          <p:cNvSpPr>
            <a:spLocks noGrp="1"/>
          </p:cNvSpPr>
          <p:nvPr>
            <p:ph type="sldNum" sz="quarter" idx="12"/>
          </p:nvPr>
        </p:nvSpPr>
        <p:spPr/>
        <p:txBody>
          <a:bodyPr/>
          <a:lstStyle/>
          <a:p>
            <a:fld id="{D5D50AF4-F725-49AF-B01C-E5DFA95C7275}" type="slidenum">
              <a:rPr lang="en-US" smtClean="0"/>
              <a:t>‹#›</a:t>
            </a:fld>
            <a:endParaRPr lang="en-US"/>
          </a:p>
        </p:txBody>
      </p:sp>
    </p:spTree>
    <p:extLst>
      <p:ext uri="{BB962C8B-B14F-4D97-AF65-F5344CB8AC3E}">
        <p14:creationId xmlns:p14="http://schemas.microsoft.com/office/powerpoint/2010/main" val="1232837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1A69F-6EE0-9CEC-74A8-0E03FD10A27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FD9D9FD-C12D-6A44-4EF3-8E0F2912FB2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A3261C9-08F2-C4F4-4470-814EEAC6816D}"/>
              </a:ext>
            </a:extLst>
          </p:cNvPr>
          <p:cNvSpPr>
            <a:spLocks noGrp="1"/>
          </p:cNvSpPr>
          <p:nvPr>
            <p:ph type="dt" sz="half" idx="10"/>
          </p:nvPr>
        </p:nvSpPr>
        <p:spPr/>
        <p:txBody>
          <a:bodyPr/>
          <a:lstStyle/>
          <a:p>
            <a:fld id="{D83E9EBF-50FC-4D3F-B0D6-5577FF0FA0DC}" type="datetimeFigureOut">
              <a:rPr lang="en-US" smtClean="0"/>
              <a:t>3/10/2024</a:t>
            </a:fld>
            <a:endParaRPr lang="en-US"/>
          </a:p>
        </p:txBody>
      </p:sp>
      <p:sp>
        <p:nvSpPr>
          <p:cNvPr id="5" name="Footer Placeholder 4">
            <a:extLst>
              <a:ext uri="{FF2B5EF4-FFF2-40B4-BE49-F238E27FC236}">
                <a16:creationId xmlns:a16="http://schemas.microsoft.com/office/drawing/2014/main" id="{61F6E4C8-E3FC-55B7-F89B-36B2680128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91C17-2C06-C69A-BF1E-667EC6610A5B}"/>
              </a:ext>
            </a:extLst>
          </p:cNvPr>
          <p:cNvSpPr>
            <a:spLocks noGrp="1"/>
          </p:cNvSpPr>
          <p:nvPr>
            <p:ph type="sldNum" sz="quarter" idx="12"/>
          </p:nvPr>
        </p:nvSpPr>
        <p:spPr/>
        <p:txBody>
          <a:bodyPr/>
          <a:lstStyle/>
          <a:p>
            <a:fld id="{D5D50AF4-F725-49AF-B01C-E5DFA95C7275}" type="slidenum">
              <a:rPr lang="en-US" smtClean="0"/>
              <a:t>‹#›</a:t>
            </a:fld>
            <a:endParaRPr lang="en-US"/>
          </a:p>
        </p:txBody>
      </p:sp>
    </p:spTree>
    <p:extLst>
      <p:ext uri="{BB962C8B-B14F-4D97-AF65-F5344CB8AC3E}">
        <p14:creationId xmlns:p14="http://schemas.microsoft.com/office/powerpoint/2010/main" val="636675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BE78-B58D-1107-DB61-3E00AC00740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9A8448D-BDEB-A834-F647-81524BFD13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2F3BDFB-EB45-6465-BBE1-C341DF00FD61}"/>
              </a:ext>
            </a:extLst>
          </p:cNvPr>
          <p:cNvSpPr>
            <a:spLocks noGrp="1"/>
          </p:cNvSpPr>
          <p:nvPr>
            <p:ph type="dt" sz="half" idx="10"/>
          </p:nvPr>
        </p:nvSpPr>
        <p:spPr/>
        <p:txBody>
          <a:bodyPr/>
          <a:lstStyle/>
          <a:p>
            <a:fld id="{D83E9EBF-50FC-4D3F-B0D6-5577FF0FA0DC}" type="datetimeFigureOut">
              <a:rPr lang="en-US" smtClean="0"/>
              <a:t>3/10/2024</a:t>
            </a:fld>
            <a:endParaRPr lang="en-US"/>
          </a:p>
        </p:txBody>
      </p:sp>
      <p:sp>
        <p:nvSpPr>
          <p:cNvPr id="5" name="Footer Placeholder 4">
            <a:extLst>
              <a:ext uri="{FF2B5EF4-FFF2-40B4-BE49-F238E27FC236}">
                <a16:creationId xmlns:a16="http://schemas.microsoft.com/office/drawing/2014/main" id="{8AA63C08-9C34-2A4C-978A-24DABAB5E9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3F1E00-DCF2-8103-99B0-3A6823289D48}"/>
              </a:ext>
            </a:extLst>
          </p:cNvPr>
          <p:cNvSpPr>
            <a:spLocks noGrp="1"/>
          </p:cNvSpPr>
          <p:nvPr>
            <p:ph type="sldNum" sz="quarter" idx="12"/>
          </p:nvPr>
        </p:nvSpPr>
        <p:spPr/>
        <p:txBody>
          <a:bodyPr/>
          <a:lstStyle/>
          <a:p>
            <a:fld id="{D5D50AF4-F725-49AF-B01C-E5DFA95C7275}" type="slidenum">
              <a:rPr lang="en-US" smtClean="0"/>
              <a:t>‹#›</a:t>
            </a:fld>
            <a:endParaRPr lang="en-US"/>
          </a:p>
        </p:txBody>
      </p:sp>
    </p:spTree>
    <p:extLst>
      <p:ext uri="{BB962C8B-B14F-4D97-AF65-F5344CB8AC3E}">
        <p14:creationId xmlns:p14="http://schemas.microsoft.com/office/powerpoint/2010/main" val="928587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F6FF-8BF4-016D-F97E-09233470C29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4939EF1-27CE-6115-FB86-EB707263C11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7313F8D-9F9E-3D3F-98A8-34BCBCE7050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52E5B40-DBE9-90B9-BDF4-DB9B72872720}"/>
              </a:ext>
            </a:extLst>
          </p:cNvPr>
          <p:cNvSpPr>
            <a:spLocks noGrp="1"/>
          </p:cNvSpPr>
          <p:nvPr>
            <p:ph type="dt" sz="half" idx="10"/>
          </p:nvPr>
        </p:nvSpPr>
        <p:spPr/>
        <p:txBody>
          <a:bodyPr/>
          <a:lstStyle/>
          <a:p>
            <a:fld id="{D83E9EBF-50FC-4D3F-B0D6-5577FF0FA0DC}" type="datetimeFigureOut">
              <a:rPr lang="en-US" smtClean="0"/>
              <a:t>3/10/2024</a:t>
            </a:fld>
            <a:endParaRPr lang="en-US"/>
          </a:p>
        </p:txBody>
      </p:sp>
      <p:sp>
        <p:nvSpPr>
          <p:cNvPr id="6" name="Footer Placeholder 5">
            <a:extLst>
              <a:ext uri="{FF2B5EF4-FFF2-40B4-BE49-F238E27FC236}">
                <a16:creationId xmlns:a16="http://schemas.microsoft.com/office/drawing/2014/main" id="{5A3F1489-26FF-902F-22F5-7AF1651DAE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BE4EEB-2EAD-3823-F871-577296898F7B}"/>
              </a:ext>
            </a:extLst>
          </p:cNvPr>
          <p:cNvSpPr>
            <a:spLocks noGrp="1"/>
          </p:cNvSpPr>
          <p:nvPr>
            <p:ph type="sldNum" sz="quarter" idx="12"/>
          </p:nvPr>
        </p:nvSpPr>
        <p:spPr/>
        <p:txBody>
          <a:bodyPr/>
          <a:lstStyle/>
          <a:p>
            <a:fld id="{D5D50AF4-F725-49AF-B01C-E5DFA95C7275}" type="slidenum">
              <a:rPr lang="en-US" smtClean="0"/>
              <a:t>‹#›</a:t>
            </a:fld>
            <a:endParaRPr lang="en-US"/>
          </a:p>
        </p:txBody>
      </p:sp>
    </p:spTree>
    <p:extLst>
      <p:ext uri="{BB962C8B-B14F-4D97-AF65-F5344CB8AC3E}">
        <p14:creationId xmlns:p14="http://schemas.microsoft.com/office/powerpoint/2010/main" val="3264437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12351-9E68-F0BC-2C8B-E41EBDE8A76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5D95B79-8612-BC82-773B-3850B14DBB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72B1224-31FB-BB82-C242-EA5633F3D12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15E6F34-805A-1330-8D6F-AF3439E83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B2903B2-3848-3A12-6A38-717E43363A5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DBBABB1-C629-590C-B8AE-94E32CF91649}"/>
              </a:ext>
            </a:extLst>
          </p:cNvPr>
          <p:cNvSpPr>
            <a:spLocks noGrp="1"/>
          </p:cNvSpPr>
          <p:nvPr>
            <p:ph type="dt" sz="half" idx="10"/>
          </p:nvPr>
        </p:nvSpPr>
        <p:spPr/>
        <p:txBody>
          <a:bodyPr/>
          <a:lstStyle/>
          <a:p>
            <a:fld id="{D83E9EBF-50FC-4D3F-B0D6-5577FF0FA0DC}" type="datetimeFigureOut">
              <a:rPr lang="en-US" smtClean="0"/>
              <a:t>3/10/2024</a:t>
            </a:fld>
            <a:endParaRPr lang="en-US"/>
          </a:p>
        </p:txBody>
      </p:sp>
      <p:sp>
        <p:nvSpPr>
          <p:cNvPr id="8" name="Footer Placeholder 7">
            <a:extLst>
              <a:ext uri="{FF2B5EF4-FFF2-40B4-BE49-F238E27FC236}">
                <a16:creationId xmlns:a16="http://schemas.microsoft.com/office/drawing/2014/main" id="{5AB33129-6E47-612F-16AD-81CE9E1EBB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E0ED5D-C159-8C39-B093-48B6AC61723D}"/>
              </a:ext>
            </a:extLst>
          </p:cNvPr>
          <p:cNvSpPr>
            <a:spLocks noGrp="1"/>
          </p:cNvSpPr>
          <p:nvPr>
            <p:ph type="sldNum" sz="quarter" idx="12"/>
          </p:nvPr>
        </p:nvSpPr>
        <p:spPr/>
        <p:txBody>
          <a:bodyPr/>
          <a:lstStyle/>
          <a:p>
            <a:fld id="{D5D50AF4-F725-49AF-B01C-E5DFA95C7275}" type="slidenum">
              <a:rPr lang="en-US" smtClean="0"/>
              <a:t>‹#›</a:t>
            </a:fld>
            <a:endParaRPr lang="en-US"/>
          </a:p>
        </p:txBody>
      </p:sp>
    </p:spTree>
    <p:extLst>
      <p:ext uri="{BB962C8B-B14F-4D97-AF65-F5344CB8AC3E}">
        <p14:creationId xmlns:p14="http://schemas.microsoft.com/office/powerpoint/2010/main" val="3320186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028F-F1F6-E0F9-4340-9129CAFEA2C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7AD0268-9B69-7059-D175-3C66CCE6A882}"/>
              </a:ext>
            </a:extLst>
          </p:cNvPr>
          <p:cNvSpPr>
            <a:spLocks noGrp="1"/>
          </p:cNvSpPr>
          <p:nvPr>
            <p:ph type="dt" sz="half" idx="10"/>
          </p:nvPr>
        </p:nvSpPr>
        <p:spPr/>
        <p:txBody>
          <a:bodyPr/>
          <a:lstStyle/>
          <a:p>
            <a:fld id="{D83E9EBF-50FC-4D3F-B0D6-5577FF0FA0DC}" type="datetimeFigureOut">
              <a:rPr lang="en-US" smtClean="0"/>
              <a:t>3/10/2024</a:t>
            </a:fld>
            <a:endParaRPr lang="en-US"/>
          </a:p>
        </p:txBody>
      </p:sp>
      <p:sp>
        <p:nvSpPr>
          <p:cNvPr id="4" name="Footer Placeholder 3">
            <a:extLst>
              <a:ext uri="{FF2B5EF4-FFF2-40B4-BE49-F238E27FC236}">
                <a16:creationId xmlns:a16="http://schemas.microsoft.com/office/drawing/2014/main" id="{24A61545-5B17-9239-9038-DC85E89DBE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94835F-3C35-CB1F-BC7D-3EFE088E0C4F}"/>
              </a:ext>
            </a:extLst>
          </p:cNvPr>
          <p:cNvSpPr>
            <a:spLocks noGrp="1"/>
          </p:cNvSpPr>
          <p:nvPr>
            <p:ph type="sldNum" sz="quarter" idx="12"/>
          </p:nvPr>
        </p:nvSpPr>
        <p:spPr/>
        <p:txBody>
          <a:bodyPr/>
          <a:lstStyle/>
          <a:p>
            <a:fld id="{D5D50AF4-F725-49AF-B01C-E5DFA95C7275}" type="slidenum">
              <a:rPr lang="en-US" smtClean="0"/>
              <a:t>‹#›</a:t>
            </a:fld>
            <a:endParaRPr lang="en-US"/>
          </a:p>
        </p:txBody>
      </p:sp>
    </p:spTree>
    <p:extLst>
      <p:ext uri="{BB962C8B-B14F-4D97-AF65-F5344CB8AC3E}">
        <p14:creationId xmlns:p14="http://schemas.microsoft.com/office/powerpoint/2010/main" val="3213106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492358-10F0-CC02-FA09-62AB900AF24D}"/>
              </a:ext>
            </a:extLst>
          </p:cNvPr>
          <p:cNvSpPr>
            <a:spLocks noGrp="1"/>
          </p:cNvSpPr>
          <p:nvPr>
            <p:ph type="dt" sz="half" idx="10"/>
          </p:nvPr>
        </p:nvSpPr>
        <p:spPr/>
        <p:txBody>
          <a:bodyPr/>
          <a:lstStyle/>
          <a:p>
            <a:fld id="{D83E9EBF-50FC-4D3F-B0D6-5577FF0FA0DC}" type="datetimeFigureOut">
              <a:rPr lang="en-US" smtClean="0"/>
              <a:t>3/10/2024</a:t>
            </a:fld>
            <a:endParaRPr lang="en-US"/>
          </a:p>
        </p:txBody>
      </p:sp>
      <p:sp>
        <p:nvSpPr>
          <p:cNvPr id="3" name="Footer Placeholder 2">
            <a:extLst>
              <a:ext uri="{FF2B5EF4-FFF2-40B4-BE49-F238E27FC236}">
                <a16:creationId xmlns:a16="http://schemas.microsoft.com/office/drawing/2014/main" id="{2A1AC1DF-D2A2-250C-7F06-089187C2A2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5E4832-5ABC-147F-FC5A-2300681756E2}"/>
              </a:ext>
            </a:extLst>
          </p:cNvPr>
          <p:cNvSpPr>
            <a:spLocks noGrp="1"/>
          </p:cNvSpPr>
          <p:nvPr>
            <p:ph type="sldNum" sz="quarter" idx="12"/>
          </p:nvPr>
        </p:nvSpPr>
        <p:spPr/>
        <p:txBody>
          <a:bodyPr/>
          <a:lstStyle/>
          <a:p>
            <a:fld id="{D5D50AF4-F725-49AF-B01C-E5DFA95C7275}" type="slidenum">
              <a:rPr lang="en-US" smtClean="0"/>
              <a:t>‹#›</a:t>
            </a:fld>
            <a:endParaRPr lang="en-US"/>
          </a:p>
        </p:txBody>
      </p:sp>
    </p:spTree>
    <p:extLst>
      <p:ext uri="{BB962C8B-B14F-4D97-AF65-F5344CB8AC3E}">
        <p14:creationId xmlns:p14="http://schemas.microsoft.com/office/powerpoint/2010/main" val="4108256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4B63F-E9DA-F830-3FD2-6F761D0EEA2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6340B13-16AA-6245-2FBA-E119DF49F6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C160C55-21C7-52CC-F851-FC7B6F3C78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6A41E78-8FFF-405C-E0EC-8327F3323A07}"/>
              </a:ext>
            </a:extLst>
          </p:cNvPr>
          <p:cNvSpPr>
            <a:spLocks noGrp="1"/>
          </p:cNvSpPr>
          <p:nvPr>
            <p:ph type="dt" sz="half" idx="10"/>
          </p:nvPr>
        </p:nvSpPr>
        <p:spPr/>
        <p:txBody>
          <a:bodyPr/>
          <a:lstStyle/>
          <a:p>
            <a:fld id="{D83E9EBF-50FC-4D3F-B0D6-5577FF0FA0DC}" type="datetimeFigureOut">
              <a:rPr lang="en-US" smtClean="0"/>
              <a:t>3/10/2024</a:t>
            </a:fld>
            <a:endParaRPr lang="en-US"/>
          </a:p>
        </p:txBody>
      </p:sp>
      <p:sp>
        <p:nvSpPr>
          <p:cNvPr id="6" name="Footer Placeholder 5">
            <a:extLst>
              <a:ext uri="{FF2B5EF4-FFF2-40B4-BE49-F238E27FC236}">
                <a16:creationId xmlns:a16="http://schemas.microsoft.com/office/drawing/2014/main" id="{D541868A-04ED-73C6-1F6B-69B2A3BED0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ED90FB-7DB2-6C64-0275-3CA6331B7259}"/>
              </a:ext>
            </a:extLst>
          </p:cNvPr>
          <p:cNvSpPr>
            <a:spLocks noGrp="1"/>
          </p:cNvSpPr>
          <p:nvPr>
            <p:ph type="sldNum" sz="quarter" idx="12"/>
          </p:nvPr>
        </p:nvSpPr>
        <p:spPr/>
        <p:txBody>
          <a:bodyPr/>
          <a:lstStyle/>
          <a:p>
            <a:fld id="{D5D50AF4-F725-49AF-B01C-E5DFA95C7275}" type="slidenum">
              <a:rPr lang="en-US" smtClean="0"/>
              <a:t>‹#›</a:t>
            </a:fld>
            <a:endParaRPr lang="en-US"/>
          </a:p>
        </p:txBody>
      </p:sp>
    </p:spTree>
    <p:extLst>
      <p:ext uri="{BB962C8B-B14F-4D97-AF65-F5344CB8AC3E}">
        <p14:creationId xmlns:p14="http://schemas.microsoft.com/office/powerpoint/2010/main" val="799931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47D7E-E4FF-BBB2-C8F8-9AEFF87C51B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BFFFF39-5418-8358-BBBE-EB387B07EB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1608B9-401E-FAAE-2C85-A5FAA293C7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47B40E4-025B-B037-A30E-C06331E422BA}"/>
              </a:ext>
            </a:extLst>
          </p:cNvPr>
          <p:cNvSpPr>
            <a:spLocks noGrp="1"/>
          </p:cNvSpPr>
          <p:nvPr>
            <p:ph type="dt" sz="half" idx="10"/>
          </p:nvPr>
        </p:nvSpPr>
        <p:spPr/>
        <p:txBody>
          <a:bodyPr/>
          <a:lstStyle/>
          <a:p>
            <a:fld id="{D83E9EBF-50FC-4D3F-B0D6-5577FF0FA0DC}" type="datetimeFigureOut">
              <a:rPr lang="en-US" smtClean="0"/>
              <a:t>3/10/2024</a:t>
            </a:fld>
            <a:endParaRPr lang="en-US"/>
          </a:p>
        </p:txBody>
      </p:sp>
      <p:sp>
        <p:nvSpPr>
          <p:cNvPr id="6" name="Footer Placeholder 5">
            <a:extLst>
              <a:ext uri="{FF2B5EF4-FFF2-40B4-BE49-F238E27FC236}">
                <a16:creationId xmlns:a16="http://schemas.microsoft.com/office/drawing/2014/main" id="{5DA9513E-5A8C-6FD5-B3AC-AE235C454F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2AC4B7-3442-202E-96A2-F3377792E341}"/>
              </a:ext>
            </a:extLst>
          </p:cNvPr>
          <p:cNvSpPr>
            <a:spLocks noGrp="1"/>
          </p:cNvSpPr>
          <p:nvPr>
            <p:ph type="sldNum" sz="quarter" idx="12"/>
          </p:nvPr>
        </p:nvSpPr>
        <p:spPr/>
        <p:txBody>
          <a:bodyPr/>
          <a:lstStyle/>
          <a:p>
            <a:fld id="{D5D50AF4-F725-49AF-B01C-E5DFA95C7275}" type="slidenum">
              <a:rPr lang="en-US" smtClean="0"/>
              <a:t>‹#›</a:t>
            </a:fld>
            <a:endParaRPr lang="en-US"/>
          </a:p>
        </p:txBody>
      </p:sp>
    </p:spTree>
    <p:extLst>
      <p:ext uri="{BB962C8B-B14F-4D97-AF65-F5344CB8AC3E}">
        <p14:creationId xmlns:p14="http://schemas.microsoft.com/office/powerpoint/2010/main" val="1452394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281292-A3A2-E09A-0F8A-DD5183A328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254F814-8A52-0FFA-6A80-CDBDCD4019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C20F417-D9DD-11F7-54C2-5295A876A6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3E9EBF-50FC-4D3F-B0D6-5577FF0FA0DC}" type="datetimeFigureOut">
              <a:rPr lang="en-US" smtClean="0"/>
              <a:t>3/10/2024</a:t>
            </a:fld>
            <a:endParaRPr lang="en-US"/>
          </a:p>
        </p:txBody>
      </p:sp>
      <p:sp>
        <p:nvSpPr>
          <p:cNvPr id="5" name="Footer Placeholder 4">
            <a:extLst>
              <a:ext uri="{FF2B5EF4-FFF2-40B4-BE49-F238E27FC236}">
                <a16:creationId xmlns:a16="http://schemas.microsoft.com/office/drawing/2014/main" id="{4AC1CC8E-87E7-B6CD-C7DB-30582679E3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351983-CD04-6FD1-A52B-72FDB5B744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D50AF4-F725-49AF-B01C-E5DFA95C7275}" type="slidenum">
              <a:rPr lang="en-US" smtClean="0"/>
              <a:t>‹#›</a:t>
            </a:fld>
            <a:endParaRPr lang="en-US"/>
          </a:p>
        </p:txBody>
      </p:sp>
    </p:spTree>
    <p:extLst>
      <p:ext uri="{BB962C8B-B14F-4D97-AF65-F5344CB8AC3E}">
        <p14:creationId xmlns:p14="http://schemas.microsoft.com/office/powerpoint/2010/main" val="1095880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www.tripsavvy.com/tech-headquarters-you-can-visit-in-silicon-valley-2993787" TargetMode="External"/><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hyperlink" Target="https://formik.org/" TargetMode="External"/><Relationship Id="rId3" Type="http://schemas.openxmlformats.org/officeDocument/2006/relationships/hyperlink" Target="https://dotnet.microsoft.com/en-us/apps/aspnet/apis" TargetMode="External"/><Relationship Id="rId7" Type="http://schemas.openxmlformats.org/officeDocument/2006/relationships/hyperlink" Target="https://atomicdesign.bradfrost.com/" TargetMode="External"/><Relationship Id="rId2" Type="http://schemas.openxmlformats.org/officeDocument/2006/relationships/hyperlink" Target="https://react.dev/" TargetMode="External"/><Relationship Id="rId1" Type="http://schemas.openxmlformats.org/officeDocument/2006/relationships/slideLayout" Target="../slideLayouts/slideLayout1.xml"/><Relationship Id="rId6" Type="http://schemas.openxmlformats.org/officeDocument/2006/relationships/hyperlink" Target="https://learn.microsoft.com/en-us/dotnet/architecture/microservices/microservice-ddd-cqrs-patterns/infrastructure-persistence-layer-design" TargetMode="External"/><Relationship Id="rId11" Type="http://schemas.openxmlformats.org/officeDocument/2006/relationships/hyperlink" Target="https://learn.microsoft.com/en-us/azure/azure-functions/" TargetMode="External"/><Relationship Id="rId5" Type="http://schemas.openxmlformats.org/officeDocument/2006/relationships/hyperlink" Target="https://learn.microsoft.com/en-us/dotnet/core/extensions/dependency-injection" TargetMode="External"/><Relationship Id="rId10" Type="http://schemas.openxmlformats.org/officeDocument/2006/relationships/hyperlink" Target="https://react-bootstrap.netlify.app/" TargetMode="External"/><Relationship Id="rId4" Type="http://schemas.openxmlformats.org/officeDocument/2006/relationships/hyperlink" Target="https://www.microsoft.com/en-us/sql-server/sql-server-2022" TargetMode="External"/><Relationship Id="rId9" Type="http://schemas.openxmlformats.org/officeDocument/2006/relationships/hyperlink" Target="https://www.npmjs.com/package/yup"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5240000" h="8572500">
                <a:moveTo>
                  <a:pt x="0" y="0"/>
                </a:moveTo>
                <a:lnTo>
                  <a:pt x="15240000" y="0"/>
                </a:lnTo>
                <a:lnTo>
                  <a:pt x="15240000" y="8572500"/>
                </a:lnTo>
                <a:lnTo>
                  <a:pt x="0" y="8572500"/>
                </a:lnTo>
                <a:lnTo>
                  <a:pt x="0" y="0"/>
                </a:lnTo>
                <a:close/>
              </a:path>
            </a:pathLst>
          </a:custGeom>
          <a:blipFill>
            <a:blip r:embed="rId2"/>
            <a:stretch>
              <a:fillRect/>
            </a:stretch>
          </a:blipFill>
        </p:spPr>
      </p:sp>
      <p:grpSp>
        <p:nvGrpSpPr>
          <p:cNvPr id="3" name="Group 3"/>
          <p:cNvGrpSpPr/>
          <p:nvPr/>
        </p:nvGrpSpPr>
        <p:grpSpPr>
          <a:xfrm>
            <a:off x="0" y="4493068"/>
            <a:ext cx="12192000" cy="2364932"/>
            <a:chOff x="0" y="0"/>
            <a:chExt cx="4816593" cy="934294"/>
          </a:xfrm>
        </p:grpSpPr>
        <p:sp>
          <p:nvSpPr>
            <p:cNvPr id="4" name="Freeform 4"/>
            <p:cNvSpPr/>
            <p:nvPr/>
          </p:nvSpPr>
          <p:spPr>
            <a:xfrm>
              <a:off x="0" y="0"/>
              <a:ext cx="4816592" cy="934294"/>
            </a:xfrm>
            <a:custGeom>
              <a:avLst/>
              <a:gdLst/>
              <a:ahLst/>
              <a:cxnLst/>
              <a:rect l="l" t="t" r="r" b="b"/>
              <a:pathLst>
                <a:path w="4816592" h="934294">
                  <a:moveTo>
                    <a:pt x="0" y="0"/>
                  </a:moveTo>
                  <a:lnTo>
                    <a:pt x="4816592" y="0"/>
                  </a:lnTo>
                  <a:lnTo>
                    <a:pt x="4816592" y="934294"/>
                  </a:lnTo>
                  <a:lnTo>
                    <a:pt x="0" y="934294"/>
                  </a:lnTo>
                  <a:close/>
                </a:path>
              </a:pathLst>
            </a:custGeom>
            <a:solidFill>
              <a:srgbClr val="365886"/>
            </a:solidFill>
            <a:ln>
              <a:solidFill>
                <a:srgbClr val="365886"/>
              </a:solidFill>
            </a:ln>
          </p:spPr>
          <p:txBody>
            <a:bodyPr/>
            <a:lstStyle/>
            <a:p>
              <a:endParaRPr lang="en-US" dirty="0"/>
            </a:p>
          </p:txBody>
        </p:sp>
        <p:sp>
          <p:nvSpPr>
            <p:cNvPr id="5" name="TextBox 5"/>
            <p:cNvSpPr txBox="1"/>
            <p:nvPr/>
          </p:nvSpPr>
          <p:spPr>
            <a:xfrm>
              <a:off x="0" y="-38100"/>
              <a:ext cx="4816593" cy="972394"/>
            </a:xfrm>
            <a:prstGeom prst="rect">
              <a:avLst/>
            </a:prstGeom>
          </p:spPr>
          <p:txBody>
            <a:bodyPr lIns="33866" tIns="33866" rIns="33866" bIns="33866" rtlCol="0" anchor="ctr"/>
            <a:lstStyle/>
            <a:p>
              <a:pPr algn="ctr">
                <a:lnSpc>
                  <a:spcPts val="1773"/>
                </a:lnSpc>
                <a:spcBef>
                  <a:spcPct val="0"/>
                </a:spcBef>
              </a:pPr>
              <a:endParaRPr sz="1440"/>
            </a:p>
          </p:txBody>
        </p:sp>
      </p:grpSp>
      <p:grpSp>
        <p:nvGrpSpPr>
          <p:cNvPr id="6" name="Group 6"/>
          <p:cNvGrpSpPr/>
          <p:nvPr/>
        </p:nvGrpSpPr>
        <p:grpSpPr>
          <a:xfrm>
            <a:off x="685801" y="685800"/>
            <a:ext cx="5979863" cy="5486400"/>
            <a:chOff x="0" y="0"/>
            <a:chExt cx="2362415" cy="2167467"/>
          </a:xfrm>
        </p:grpSpPr>
        <p:sp>
          <p:nvSpPr>
            <p:cNvPr id="7" name="Freeform 7"/>
            <p:cNvSpPr/>
            <p:nvPr/>
          </p:nvSpPr>
          <p:spPr>
            <a:xfrm>
              <a:off x="0" y="0"/>
              <a:ext cx="2362415" cy="2167467"/>
            </a:xfrm>
            <a:custGeom>
              <a:avLst/>
              <a:gdLst/>
              <a:ahLst/>
              <a:cxnLst/>
              <a:rect l="l" t="t" r="r" b="b"/>
              <a:pathLst>
                <a:path w="2362415" h="2167467">
                  <a:moveTo>
                    <a:pt x="0" y="0"/>
                  </a:moveTo>
                  <a:lnTo>
                    <a:pt x="2362415" y="0"/>
                  </a:lnTo>
                  <a:lnTo>
                    <a:pt x="2362415" y="2167467"/>
                  </a:lnTo>
                  <a:lnTo>
                    <a:pt x="0" y="2167467"/>
                  </a:lnTo>
                  <a:close/>
                </a:path>
              </a:pathLst>
            </a:custGeom>
            <a:solidFill>
              <a:srgbClr val="FFFFFF"/>
            </a:solidFill>
          </p:spPr>
        </p:sp>
        <p:sp>
          <p:nvSpPr>
            <p:cNvPr id="8" name="TextBox 8"/>
            <p:cNvSpPr txBox="1"/>
            <p:nvPr/>
          </p:nvSpPr>
          <p:spPr>
            <a:xfrm>
              <a:off x="0" y="-38100"/>
              <a:ext cx="2362415" cy="2205567"/>
            </a:xfrm>
            <a:prstGeom prst="rect">
              <a:avLst/>
            </a:prstGeom>
          </p:spPr>
          <p:txBody>
            <a:bodyPr lIns="33866" tIns="33866" rIns="33866" bIns="33866" rtlCol="0" anchor="ctr"/>
            <a:lstStyle/>
            <a:p>
              <a:pPr algn="ctr">
                <a:lnSpc>
                  <a:spcPts val="1773"/>
                </a:lnSpc>
                <a:spcBef>
                  <a:spcPct val="0"/>
                </a:spcBef>
              </a:pPr>
              <a:endParaRPr sz="1440"/>
            </a:p>
          </p:txBody>
        </p:sp>
      </p:grpSp>
      <p:grpSp>
        <p:nvGrpSpPr>
          <p:cNvPr id="9" name="Group 9"/>
          <p:cNvGrpSpPr/>
          <p:nvPr/>
        </p:nvGrpSpPr>
        <p:grpSpPr>
          <a:xfrm>
            <a:off x="7127403" y="685800"/>
            <a:ext cx="4378797" cy="5486400"/>
            <a:chOff x="0" y="0"/>
            <a:chExt cx="7297995" cy="9144000"/>
          </a:xfrm>
        </p:grpSpPr>
        <p:pic>
          <p:nvPicPr>
            <p:cNvPr id="10" name="Picture 10"/>
            <p:cNvPicPr>
              <a:picLocks noChangeAspect="1"/>
            </p:cNvPicPr>
            <p:nvPr/>
          </p:nvPicPr>
          <p:blipFill>
            <a:blip r:embed="rId3">
              <a:extLst>
                <a:ext uri="{28A0092B-C50C-407E-A947-70E740481C1C}">
                  <a14:useLocalDpi xmlns:a14="http://schemas.microsoft.com/office/drawing/2010/main" val="0"/>
                </a:ext>
              </a:extLst>
            </a:blip>
            <a:srcRect l="11067" r="11067"/>
            <a:stretch/>
          </p:blipFill>
          <p:spPr>
            <a:xfrm>
              <a:off x="0" y="0"/>
              <a:ext cx="7297995" cy="9144000"/>
            </a:xfrm>
            <a:prstGeom prst="rect">
              <a:avLst/>
            </a:prstGeom>
          </p:spPr>
        </p:pic>
      </p:grpSp>
      <p:sp>
        <p:nvSpPr>
          <p:cNvPr id="11" name="AutoShape 11"/>
          <p:cNvSpPr/>
          <p:nvPr/>
        </p:nvSpPr>
        <p:spPr>
          <a:xfrm>
            <a:off x="1240750" y="1589538"/>
            <a:ext cx="988778" cy="0"/>
          </a:xfrm>
          <a:prstGeom prst="line">
            <a:avLst/>
          </a:prstGeom>
          <a:ln w="38100" cap="flat">
            <a:solidFill>
              <a:srgbClr val="365886"/>
            </a:solidFill>
            <a:prstDash val="solid"/>
            <a:headEnd type="none" w="sm" len="sm"/>
            <a:tailEnd type="none" w="sm" len="sm"/>
          </a:ln>
        </p:spPr>
      </p:sp>
      <p:sp>
        <p:nvSpPr>
          <p:cNvPr id="12" name="Freeform 12"/>
          <p:cNvSpPr/>
          <p:nvPr/>
        </p:nvSpPr>
        <p:spPr>
          <a:xfrm>
            <a:off x="1240750" y="5512386"/>
            <a:ext cx="988778" cy="163149"/>
          </a:xfrm>
          <a:custGeom>
            <a:avLst/>
            <a:gdLst/>
            <a:ahLst/>
            <a:cxnLst/>
            <a:rect l="l" t="t" r="r" b="b"/>
            <a:pathLst>
              <a:path w="1235973" h="203936">
                <a:moveTo>
                  <a:pt x="0" y="0"/>
                </a:moveTo>
                <a:lnTo>
                  <a:pt x="1235973" y="0"/>
                </a:lnTo>
                <a:lnTo>
                  <a:pt x="1235973" y="203935"/>
                </a:lnTo>
                <a:lnTo>
                  <a:pt x="0" y="203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3" name="TextBox 13"/>
          <p:cNvSpPr txBox="1"/>
          <p:nvPr/>
        </p:nvSpPr>
        <p:spPr>
          <a:xfrm>
            <a:off x="1240749" y="2025336"/>
            <a:ext cx="5689594" cy="2048959"/>
          </a:xfrm>
          <a:prstGeom prst="rect">
            <a:avLst/>
          </a:prstGeom>
        </p:spPr>
        <p:txBody>
          <a:bodyPr lIns="0" tIns="0" rIns="0" bIns="0" rtlCol="0" anchor="t">
            <a:spAutoFit/>
          </a:bodyPr>
          <a:lstStyle/>
          <a:p>
            <a:pPr>
              <a:lnSpc>
                <a:spcPts val="5210"/>
              </a:lnSpc>
            </a:pPr>
            <a:r>
              <a:rPr lang="en-US" sz="6354" b="1" spc="-457" dirty="0">
                <a:solidFill>
                  <a:srgbClr val="365886"/>
                </a:solidFill>
              </a:rPr>
              <a:t>Online </a:t>
            </a:r>
          </a:p>
          <a:p>
            <a:pPr>
              <a:lnSpc>
                <a:spcPts val="5210"/>
              </a:lnSpc>
            </a:pPr>
            <a:r>
              <a:rPr lang="en-US" sz="6354" b="1" spc="-457" dirty="0">
                <a:solidFill>
                  <a:srgbClr val="365886"/>
                </a:solidFill>
              </a:rPr>
              <a:t>Auction </a:t>
            </a:r>
          </a:p>
          <a:p>
            <a:pPr>
              <a:lnSpc>
                <a:spcPts val="5210"/>
              </a:lnSpc>
            </a:pPr>
            <a:r>
              <a:rPr lang="en-US" sz="6354" b="1" spc="-457" dirty="0">
                <a:solidFill>
                  <a:srgbClr val="365886"/>
                </a:solidFill>
              </a:rPr>
              <a:t>Team</a:t>
            </a:r>
          </a:p>
        </p:txBody>
      </p:sp>
      <p:sp>
        <p:nvSpPr>
          <p:cNvPr id="14" name="TextBox 14"/>
          <p:cNvSpPr txBox="1"/>
          <p:nvPr/>
        </p:nvSpPr>
        <p:spPr>
          <a:xfrm>
            <a:off x="1240750" y="4054095"/>
            <a:ext cx="4855250" cy="642612"/>
          </a:xfrm>
          <a:prstGeom prst="rect">
            <a:avLst/>
          </a:prstGeom>
        </p:spPr>
        <p:txBody>
          <a:bodyPr lIns="0" tIns="0" rIns="0" bIns="0" rtlCol="0" anchor="t">
            <a:spAutoFit/>
          </a:bodyPr>
          <a:lstStyle/>
          <a:p>
            <a:pPr>
              <a:lnSpc>
                <a:spcPts val="2613"/>
              </a:lnSpc>
            </a:pPr>
            <a:r>
              <a:rPr lang="en-US" sz="1866" dirty="0">
                <a:solidFill>
                  <a:srgbClr val="1E1D1D"/>
                </a:solidFill>
              </a:rPr>
              <a:t>Unleashing Opportunities: Navigating the World of Online Auctions.</a:t>
            </a:r>
          </a:p>
        </p:txBody>
      </p:sp>
      <p:sp>
        <p:nvSpPr>
          <p:cNvPr id="18" name="Freeform 13">
            <a:extLst>
              <a:ext uri="{FF2B5EF4-FFF2-40B4-BE49-F238E27FC236}">
                <a16:creationId xmlns:a16="http://schemas.microsoft.com/office/drawing/2014/main" id="{E9F03446-C89C-BB36-E10C-E439D4137BA8}"/>
              </a:ext>
            </a:extLst>
          </p:cNvPr>
          <p:cNvSpPr/>
          <p:nvPr/>
        </p:nvSpPr>
        <p:spPr>
          <a:xfrm>
            <a:off x="3860723" y="685800"/>
            <a:ext cx="2804941" cy="1417272"/>
          </a:xfrm>
          <a:custGeom>
            <a:avLst/>
            <a:gdLst/>
            <a:ahLst/>
            <a:cxnLst/>
            <a:rect l="l" t="t" r="r" b="b"/>
            <a:pathLst>
              <a:path w="2804941" h="1417272">
                <a:moveTo>
                  <a:pt x="0" y="0"/>
                </a:moveTo>
                <a:lnTo>
                  <a:pt x="2804941" y="0"/>
                </a:lnTo>
                <a:lnTo>
                  <a:pt x="2804941" y="1417273"/>
                </a:lnTo>
                <a:lnTo>
                  <a:pt x="0" y="1417273"/>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2970C-6B28-AD11-6A7F-588C3BE8C187}"/>
            </a:ext>
          </a:extLst>
        </p:cNvPr>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AC893EB7-689B-700C-2022-7A9D21ABD10E}"/>
              </a:ext>
            </a:extLst>
          </p:cNvPr>
          <p:cNvPicPr>
            <a:picLocks noGrp="1" noChangeAspect="1"/>
          </p:cNvPicPr>
          <p:nvPr>
            <p:ph type="pic"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8165" r="8165"/>
          <a:stretch/>
        </p:blipFill>
        <p:spPr/>
      </p:pic>
      <p:sp>
        <p:nvSpPr>
          <p:cNvPr id="6" name="Text Placeholder 5">
            <a:extLst>
              <a:ext uri="{FF2B5EF4-FFF2-40B4-BE49-F238E27FC236}">
                <a16:creationId xmlns:a16="http://schemas.microsoft.com/office/drawing/2014/main" id="{CA8F63E9-3DDE-95E2-EB4A-4172AA55311B}"/>
              </a:ext>
            </a:extLst>
          </p:cNvPr>
          <p:cNvSpPr>
            <a:spLocks noGrp="1"/>
          </p:cNvSpPr>
          <p:nvPr>
            <p:ph type="body" sz="half" idx="2"/>
          </p:nvPr>
        </p:nvSpPr>
        <p:spPr>
          <a:xfrm>
            <a:off x="839788" y="987425"/>
            <a:ext cx="3932237" cy="4881563"/>
          </a:xfrm>
        </p:spPr>
        <p:txBody>
          <a:bodyPr/>
          <a:lstStyle/>
          <a:p>
            <a:pPr marL="685800" algn="just">
              <a:spcBef>
                <a:spcPts val="600"/>
              </a:spcBef>
              <a:spcAft>
                <a:spcPts val="600"/>
              </a:spcAft>
            </a:pPr>
            <a:r>
              <a:rPr lang="en-US" sz="18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 eBay: </a:t>
            </a:r>
            <a:r>
              <a:rPr lang="en-US" sz="1800"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One of the most famous and popular online auction websites in the world. eBay allows users to auction buy and sell new and used goods.</a:t>
            </a:r>
          </a:p>
          <a:p>
            <a:pPr marL="685800" algn="just">
              <a:spcBef>
                <a:spcPts val="600"/>
              </a:spcBef>
              <a:spcAft>
                <a:spcPts val="600"/>
              </a:spcAft>
            </a:pPr>
            <a:endParaRPr lang="en-US" sz="1800"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663BC9BE-3558-997E-5922-82AAF4E04600}"/>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99E1F969-BFB6-B946-D0D1-F311D6CCE0DC}"/>
              </a:ext>
            </a:extLst>
          </p:cNvPr>
          <p:cNvSpPr txBox="1">
            <a:spLocks/>
          </p:cNvSpPr>
          <p:nvPr/>
        </p:nvSpPr>
        <p:spPr>
          <a:xfrm>
            <a:off x="0" y="0"/>
            <a:ext cx="6096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1.</a:t>
            </a:r>
            <a:r>
              <a:rPr lang="en-US" sz="4000" b="1" dirty="0">
                <a:solidFill>
                  <a:srgbClr val="FFFF00"/>
                </a:solidFill>
                <a:latin typeface="Calibri (Headings)"/>
              </a:rPr>
              <a:t>2 Markey survey</a:t>
            </a:r>
          </a:p>
        </p:txBody>
      </p:sp>
    </p:spTree>
    <p:extLst>
      <p:ext uri="{BB962C8B-B14F-4D97-AF65-F5344CB8AC3E}">
        <p14:creationId xmlns:p14="http://schemas.microsoft.com/office/powerpoint/2010/main" val="2667841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C80BC-FB78-1DAD-C4C6-50ABAFF1D9DC}"/>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3172AA3-8698-E58E-4AEE-2C38F5A85BA0}"/>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8E20F8D8-C589-43F2-8374-6E640B4FD177}"/>
              </a:ext>
            </a:extLst>
          </p:cNvPr>
          <p:cNvSpPr txBox="1">
            <a:spLocks/>
          </p:cNvSpPr>
          <p:nvPr/>
        </p:nvSpPr>
        <p:spPr>
          <a:xfrm>
            <a:off x="0" y="0"/>
            <a:ext cx="6096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1.</a:t>
            </a:r>
            <a:r>
              <a:rPr lang="en-US" sz="4000" b="1" dirty="0">
                <a:solidFill>
                  <a:srgbClr val="FFFF00"/>
                </a:solidFill>
                <a:latin typeface="Calibri (Headings)"/>
              </a:rPr>
              <a:t>3 User needs</a:t>
            </a:r>
          </a:p>
        </p:txBody>
      </p:sp>
      <p:sp>
        <p:nvSpPr>
          <p:cNvPr id="16" name="Subtitle 15">
            <a:extLst>
              <a:ext uri="{FF2B5EF4-FFF2-40B4-BE49-F238E27FC236}">
                <a16:creationId xmlns:a16="http://schemas.microsoft.com/office/drawing/2014/main" id="{E3F12279-AD3B-3B84-6074-968E71B8904D}"/>
              </a:ext>
            </a:extLst>
          </p:cNvPr>
          <p:cNvSpPr>
            <a:spLocks noGrp="1"/>
          </p:cNvSpPr>
          <p:nvPr>
            <p:ph type="subTitle" idx="1"/>
          </p:nvPr>
        </p:nvSpPr>
        <p:spPr>
          <a:xfrm>
            <a:off x="4873752" y="795529"/>
            <a:ext cx="6985168" cy="4462272"/>
          </a:xfrm>
        </p:spPr>
        <p:txBody>
          <a:bodyPr>
            <a:normAutofit/>
          </a:bodyPr>
          <a:lstStyle/>
          <a:p>
            <a:pPr marL="342900" indent="-342900" algn="l">
              <a:buFont typeface="Arial" panose="020B0604020202020204" pitchFamily="34" charset="0"/>
              <a:buChar char="•"/>
            </a:pPr>
            <a:r>
              <a:rPr lang="en-US" dirty="0"/>
              <a:t>Product Diversity: Cater to diverse tastes—electronics, fashion, art, and more.</a:t>
            </a:r>
          </a:p>
          <a:p>
            <a:pPr marL="342900" indent="-342900" algn="l">
              <a:buFont typeface="Arial" panose="020B0604020202020204" pitchFamily="34" charset="0"/>
              <a:buChar char="•"/>
            </a:pPr>
            <a:r>
              <a:rPr lang="en-US" dirty="0"/>
              <a:t>Value and Quality: Transparent descriptions ensure quality and value.</a:t>
            </a:r>
          </a:p>
          <a:p>
            <a:pPr marL="342900" indent="-342900" algn="l">
              <a:buFont typeface="Arial" panose="020B0604020202020204" pitchFamily="34" charset="0"/>
              <a:buChar char="•"/>
            </a:pPr>
            <a:r>
              <a:rPr lang="en-US" dirty="0"/>
              <a:t>User Experience: Prioritize convenience, intuitive interfaces, and effective search.</a:t>
            </a:r>
          </a:p>
          <a:p>
            <a:pPr marL="342900" indent="-342900" algn="l">
              <a:buFont typeface="Arial" panose="020B0604020202020204" pitchFamily="34" charset="0"/>
              <a:buChar char="•"/>
            </a:pPr>
            <a:r>
              <a:rPr lang="en-US" dirty="0"/>
              <a:t>Safety and Security: Protect personal information rigorously.</a:t>
            </a:r>
          </a:p>
          <a:p>
            <a:pPr marL="342900" indent="-342900" algn="l">
              <a:buFont typeface="Arial" panose="020B0604020202020204" pitchFamily="34" charset="0"/>
              <a:buChar char="•"/>
            </a:pPr>
            <a:r>
              <a:rPr lang="en-US" dirty="0"/>
              <a:t>Flexibility: Accommodate varying auction durations.</a:t>
            </a:r>
          </a:p>
          <a:p>
            <a:pPr marL="342900" indent="-342900" algn="l">
              <a:buFont typeface="Arial" panose="020B0604020202020204" pitchFamily="34" charset="0"/>
              <a:buChar char="•"/>
            </a:pPr>
            <a:r>
              <a:rPr lang="en-US" dirty="0"/>
              <a:t>Interaction and Feedback: Engage with buyers and address their opinions.</a:t>
            </a:r>
          </a:p>
        </p:txBody>
      </p:sp>
      <p:pic>
        <p:nvPicPr>
          <p:cNvPr id="18" name="Picture 17">
            <a:extLst>
              <a:ext uri="{FF2B5EF4-FFF2-40B4-BE49-F238E27FC236}">
                <a16:creationId xmlns:a16="http://schemas.microsoft.com/office/drawing/2014/main" id="{3F62707C-33EA-2C02-E1D3-8D6FF77668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795528"/>
            <a:ext cx="4462272" cy="4462272"/>
          </a:xfrm>
          <a:prstGeom prst="rect">
            <a:avLst/>
          </a:prstGeom>
        </p:spPr>
      </p:pic>
    </p:spTree>
    <p:extLst>
      <p:ext uri="{BB962C8B-B14F-4D97-AF65-F5344CB8AC3E}">
        <p14:creationId xmlns:p14="http://schemas.microsoft.com/office/powerpoint/2010/main" val="2427113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21136-769D-2E97-566D-B33FEFF8186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BE65A6B0-6378-33C4-820D-071342F1D257}"/>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B2D25A26-1F75-B7A3-12AB-D8F2E510CBA6}"/>
              </a:ext>
            </a:extLst>
          </p:cNvPr>
          <p:cNvSpPr txBox="1">
            <a:spLocks/>
          </p:cNvSpPr>
          <p:nvPr/>
        </p:nvSpPr>
        <p:spPr>
          <a:xfrm>
            <a:off x="0" y="0"/>
            <a:ext cx="8878824"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1.</a:t>
            </a:r>
            <a:r>
              <a:rPr lang="en-US" sz="4000" b="1" dirty="0">
                <a:solidFill>
                  <a:srgbClr val="FFFF00"/>
                </a:solidFill>
                <a:latin typeface="Calibri (Headings)"/>
              </a:rPr>
              <a:t>4 Survey scope</a:t>
            </a:r>
          </a:p>
        </p:txBody>
      </p:sp>
      <p:sp>
        <p:nvSpPr>
          <p:cNvPr id="2" name="Title 1">
            <a:extLst>
              <a:ext uri="{FF2B5EF4-FFF2-40B4-BE49-F238E27FC236}">
                <a16:creationId xmlns:a16="http://schemas.microsoft.com/office/drawing/2014/main" id="{31314506-A0EC-5497-7610-D4E72891FBA9}"/>
              </a:ext>
            </a:extLst>
          </p:cNvPr>
          <p:cNvSpPr>
            <a:spLocks noGrp="1"/>
          </p:cNvSpPr>
          <p:nvPr>
            <p:ph type="ctrTitle"/>
          </p:nvPr>
        </p:nvSpPr>
        <p:spPr>
          <a:xfrm>
            <a:off x="740664" y="720000"/>
            <a:ext cx="11451336" cy="603504"/>
          </a:xfrm>
        </p:spPr>
        <p:txBody>
          <a:bodyPr>
            <a:normAutofit fontScale="90000"/>
          </a:bodyPr>
          <a:lstStyle/>
          <a:p>
            <a:pPr algn="l"/>
            <a:r>
              <a:rPr lang="en-US" sz="4000" b="1" dirty="0">
                <a:solidFill>
                  <a:srgbClr val="002060"/>
                </a:solidFill>
              </a:rPr>
              <a:t>Online Auction Website Development Scope</a:t>
            </a:r>
          </a:p>
        </p:txBody>
      </p:sp>
      <p:sp>
        <p:nvSpPr>
          <p:cNvPr id="3" name="Subtitle 2">
            <a:extLst>
              <a:ext uri="{FF2B5EF4-FFF2-40B4-BE49-F238E27FC236}">
                <a16:creationId xmlns:a16="http://schemas.microsoft.com/office/drawing/2014/main" id="{8C2258A2-843B-DF51-99B0-B84788F95A43}"/>
              </a:ext>
            </a:extLst>
          </p:cNvPr>
          <p:cNvSpPr>
            <a:spLocks noGrp="1"/>
          </p:cNvSpPr>
          <p:nvPr>
            <p:ph type="subTitle" idx="1"/>
          </p:nvPr>
        </p:nvSpPr>
        <p:spPr>
          <a:xfrm>
            <a:off x="1524000" y="1323504"/>
            <a:ext cx="9144000" cy="3934296"/>
          </a:xfrm>
        </p:spPr>
        <p:txBody>
          <a:bodyPr>
            <a:normAutofit fontScale="92500"/>
          </a:bodyPr>
          <a:lstStyle/>
          <a:p>
            <a:pPr marL="457200" indent="-457200" algn="just">
              <a:buFont typeface="+mj-lt"/>
              <a:buAutoNum type="arabicPeriod"/>
            </a:pPr>
            <a:r>
              <a:rPr lang="en-US" dirty="0">
                <a:solidFill>
                  <a:srgbClr val="002060"/>
                </a:solidFill>
              </a:rPr>
              <a:t>Basic Features: Account registration, login, item listing, bidding, and transaction management.</a:t>
            </a:r>
          </a:p>
          <a:p>
            <a:pPr marL="457200" indent="-457200" algn="just">
              <a:buFont typeface="+mj-lt"/>
              <a:buAutoNum type="arabicPeriod"/>
            </a:pPr>
            <a:r>
              <a:rPr lang="en-US" dirty="0">
                <a:solidFill>
                  <a:srgbClr val="002060"/>
                </a:solidFill>
              </a:rPr>
              <a:t>User Interface: User-friendly design, emphasizing experience, aesthetics, and cross-device compatibility.</a:t>
            </a:r>
          </a:p>
          <a:p>
            <a:pPr marL="457200" indent="-457200" algn="just">
              <a:buFont typeface="+mj-lt"/>
              <a:buAutoNum type="arabicPeriod"/>
            </a:pPr>
            <a:r>
              <a:rPr lang="en-US" dirty="0">
                <a:solidFill>
                  <a:srgbClr val="002060"/>
                </a:solidFill>
              </a:rPr>
              <a:t>Safety and Security: Protect user data and ensure transaction integrity.</a:t>
            </a:r>
          </a:p>
          <a:p>
            <a:pPr marL="457200" indent="-457200" algn="just">
              <a:buFont typeface="+mj-lt"/>
              <a:buAutoNum type="arabicPeriod"/>
            </a:pPr>
            <a:r>
              <a:rPr lang="en-US" dirty="0">
                <a:solidFill>
                  <a:srgbClr val="002060"/>
                </a:solidFill>
              </a:rPr>
              <a:t>Database Management: Efficiently store product, user, and transaction information.</a:t>
            </a:r>
          </a:p>
          <a:p>
            <a:pPr marL="457200" indent="-457200" algn="just">
              <a:buFont typeface="+mj-lt"/>
              <a:buAutoNum type="arabicPeriod"/>
            </a:pPr>
            <a:r>
              <a:rPr lang="en-US" dirty="0">
                <a:solidFill>
                  <a:srgbClr val="002060"/>
                </a:solidFill>
              </a:rPr>
              <a:t>Performance Optimization: Techniques for scalability and responsiveness.</a:t>
            </a:r>
          </a:p>
          <a:p>
            <a:pPr marL="457200" indent="-457200" algn="just">
              <a:buFont typeface="+mj-lt"/>
              <a:buAutoNum type="arabicPeriod"/>
            </a:pPr>
            <a:r>
              <a:rPr lang="en-US" dirty="0">
                <a:solidFill>
                  <a:srgbClr val="002060"/>
                </a:solidFill>
              </a:rPr>
              <a:t>User Support: Documentation and help features.</a:t>
            </a:r>
          </a:p>
        </p:txBody>
      </p:sp>
    </p:spTree>
    <p:extLst>
      <p:ext uri="{BB962C8B-B14F-4D97-AF65-F5344CB8AC3E}">
        <p14:creationId xmlns:p14="http://schemas.microsoft.com/office/powerpoint/2010/main" val="351205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9B54A-98F8-F65C-C3F3-6CA7E273E2C5}"/>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E6302814-AD9E-A812-A6B8-3372E37EC0A3}"/>
              </a:ext>
            </a:extLst>
          </p:cNvPr>
          <p:cNvSpPr>
            <a:spLocks noGrp="1"/>
          </p:cNvSpPr>
          <p:nvPr>
            <p:ph type="title"/>
          </p:nvPr>
        </p:nvSpPr>
        <p:spPr>
          <a:xfrm>
            <a:off x="838200" y="720000"/>
            <a:ext cx="10515600" cy="970688"/>
          </a:xfrm>
        </p:spPr>
        <p:txBody>
          <a:bodyPr>
            <a:normAutofit/>
          </a:bodyPr>
          <a:lstStyle/>
          <a:p>
            <a:pPr algn="l"/>
            <a:r>
              <a:rPr lang="en-US" sz="4000" b="1" dirty="0">
                <a:solidFill>
                  <a:srgbClr val="002060"/>
                </a:solidFill>
                <a:latin typeface="+mn-lt"/>
              </a:rPr>
              <a:t>   2. </a:t>
            </a:r>
            <a:r>
              <a:rPr lang="en-US" sz="4000" b="1" dirty="0">
                <a:solidFill>
                  <a:srgbClr val="002060"/>
                </a:solidFill>
                <a:latin typeface="Calibri (Headings)"/>
              </a:rPr>
              <a:t>Determine requirements</a:t>
            </a:r>
          </a:p>
        </p:txBody>
      </p:sp>
      <p:sp>
        <p:nvSpPr>
          <p:cNvPr id="16" name="Subtitle 15">
            <a:extLst>
              <a:ext uri="{FF2B5EF4-FFF2-40B4-BE49-F238E27FC236}">
                <a16:creationId xmlns:a16="http://schemas.microsoft.com/office/drawing/2014/main" id="{711DDA8E-F924-DBAA-A2CF-749A90CA78E6}"/>
              </a:ext>
            </a:extLst>
          </p:cNvPr>
          <p:cNvSpPr>
            <a:spLocks noGrp="1"/>
          </p:cNvSpPr>
          <p:nvPr>
            <p:ph idx="1"/>
          </p:nvPr>
        </p:nvSpPr>
        <p:spPr>
          <a:xfrm>
            <a:off x="1203960" y="1786662"/>
            <a:ext cx="10515600" cy="4351338"/>
          </a:xfrm>
        </p:spPr>
        <p:txBody>
          <a:bodyPr>
            <a:noAutofit/>
          </a:bodyPr>
          <a:lstStyle/>
          <a:p>
            <a:pPr marL="514350" indent="-514350">
              <a:lnSpc>
                <a:spcPct val="100000"/>
              </a:lnSpc>
              <a:buFont typeface="+mj-lt"/>
              <a:buAutoNum type="arabicPeriod"/>
            </a:pPr>
            <a:r>
              <a:rPr lang="en-US" sz="2800" dirty="0">
                <a:solidFill>
                  <a:srgbClr val="002060"/>
                </a:solidFill>
                <a:latin typeface="Calibri (Headings)"/>
              </a:rPr>
              <a:t>General system requirements</a:t>
            </a:r>
          </a:p>
          <a:p>
            <a:pPr marL="514350" indent="-514350">
              <a:lnSpc>
                <a:spcPct val="100000"/>
              </a:lnSpc>
              <a:buFont typeface="+mj-lt"/>
              <a:buAutoNum type="arabicPeriod"/>
            </a:pPr>
            <a:r>
              <a:rPr lang="en-US" dirty="0">
                <a:solidFill>
                  <a:srgbClr val="002060"/>
                </a:solidFill>
                <a:latin typeface="Calibri (Headings)"/>
              </a:rPr>
              <a:t>Specific requirements for each function</a:t>
            </a:r>
            <a:endParaRPr lang="en-US" sz="2800" dirty="0">
              <a:solidFill>
                <a:srgbClr val="002060"/>
              </a:solidFill>
              <a:latin typeface="Calibri (Headings)"/>
            </a:endParaRPr>
          </a:p>
          <a:p>
            <a:pPr marL="514350" indent="-514350" algn="l">
              <a:lnSpc>
                <a:spcPct val="100000"/>
              </a:lnSpc>
              <a:buFont typeface="+mj-lt"/>
              <a:buAutoNum type="arabicPeriod"/>
            </a:pPr>
            <a:endParaRPr lang="en-US" sz="2800" dirty="0">
              <a:solidFill>
                <a:srgbClr val="002060"/>
              </a:solidFill>
              <a:latin typeface="Calibri (Headings)"/>
            </a:endParaRPr>
          </a:p>
          <a:p>
            <a:pPr marL="514350" indent="-514350">
              <a:lnSpc>
                <a:spcPct val="100000"/>
              </a:lnSpc>
              <a:buFont typeface="+mj-lt"/>
              <a:buAutoNum type="arabicPeriod"/>
            </a:pPr>
            <a:endParaRPr lang="en-US" sz="2800" dirty="0">
              <a:solidFill>
                <a:srgbClr val="002060"/>
              </a:solidFill>
              <a:latin typeface="Calibri (Headings)"/>
            </a:endParaRPr>
          </a:p>
        </p:txBody>
      </p:sp>
      <p:sp>
        <p:nvSpPr>
          <p:cNvPr id="2" name="Rectangle 1">
            <a:extLst>
              <a:ext uri="{FF2B5EF4-FFF2-40B4-BE49-F238E27FC236}">
                <a16:creationId xmlns:a16="http://schemas.microsoft.com/office/drawing/2014/main" id="{15843DEC-3E92-07F9-069F-FD92075F1439}"/>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4">
            <a:extLst>
              <a:ext uri="{FF2B5EF4-FFF2-40B4-BE49-F238E27FC236}">
                <a16:creationId xmlns:a16="http://schemas.microsoft.com/office/drawing/2014/main" id="{C85EE15F-E72C-36C8-5B51-3EBF6B9EA270}"/>
              </a:ext>
            </a:extLst>
          </p:cNvPr>
          <p:cNvSpPr txBox="1">
            <a:spLocks/>
          </p:cNvSpPr>
          <p:nvPr/>
        </p:nvSpPr>
        <p:spPr>
          <a:xfrm>
            <a:off x="0" y="0"/>
            <a:ext cx="6096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mn-lt"/>
              </a:rPr>
              <a:t>   </a:t>
            </a:r>
            <a:endParaRPr lang="en-US" sz="4000" b="1" dirty="0">
              <a:solidFill>
                <a:schemeClr val="bg1"/>
              </a:solidFill>
              <a:latin typeface="Calibri (Headings)"/>
            </a:endParaRPr>
          </a:p>
        </p:txBody>
      </p:sp>
      <p:sp>
        <p:nvSpPr>
          <p:cNvPr id="6" name="Title 14">
            <a:extLst>
              <a:ext uri="{FF2B5EF4-FFF2-40B4-BE49-F238E27FC236}">
                <a16:creationId xmlns:a16="http://schemas.microsoft.com/office/drawing/2014/main" id="{7ED7775A-57A5-656A-B663-5C4227EF1D7B}"/>
              </a:ext>
            </a:extLst>
          </p:cNvPr>
          <p:cNvSpPr txBox="1">
            <a:spLocks/>
          </p:cNvSpPr>
          <p:nvPr/>
        </p:nvSpPr>
        <p:spPr>
          <a:xfrm>
            <a:off x="0" y="0"/>
            <a:ext cx="10917936"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mn-lt"/>
              </a:rPr>
              <a:t>   Survey, determination of requirements and ideas</a:t>
            </a:r>
          </a:p>
        </p:txBody>
      </p:sp>
    </p:spTree>
    <p:extLst>
      <p:ext uri="{BB962C8B-B14F-4D97-AF65-F5344CB8AC3E}">
        <p14:creationId xmlns:p14="http://schemas.microsoft.com/office/powerpoint/2010/main" val="3691939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F1154-ADF4-5435-B990-A18D28601D4C}"/>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822F6642-99F7-3EDB-6A0C-C7CE80BFD99D}"/>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209ADF40-837A-96B2-C255-2AD702F060D1}"/>
              </a:ext>
            </a:extLst>
          </p:cNvPr>
          <p:cNvSpPr txBox="1">
            <a:spLocks/>
          </p:cNvSpPr>
          <p:nvPr/>
        </p:nvSpPr>
        <p:spPr>
          <a:xfrm>
            <a:off x="0" y="0"/>
            <a:ext cx="8878824"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1 General system requirements</a:t>
            </a:r>
          </a:p>
        </p:txBody>
      </p:sp>
      <p:sp>
        <p:nvSpPr>
          <p:cNvPr id="2" name="Title 1">
            <a:extLst>
              <a:ext uri="{FF2B5EF4-FFF2-40B4-BE49-F238E27FC236}">
                <a16:creationId xmlns:a16="http://schemas.microsoft.com/office/drawing/2014/main" id="{0736E206-22EB-AD8F-41CA-82DA2C14839F}"/>
              </a:ext>
            </a:extLst>
          </p:cNvPr>
          <p:cNvSpPr>
            <a:spLocks noGrp="1"/>
          </p:cNvSpPr>
          <p:nvPr>
            <p:ph type="ctrTitle"/>
          </p:nvPr>
        </p:nvSpPr>
        <p:spPr>
          <a:xfrm>
            <a:off x="740664" y="720000"/>
            <a:ext cx="11451336" cy="603504"/>
          </a:xfrm>
        </p:spPr>
        <p:txBody>
          <a:bodyPr>
            <a:normAutofit fontScale="90000"/>
          </a:bodyPr>
          <a:lstStyle/>
          <a:p>
            <a:pPr algn="l"/>
            <a:r>
              <a:rPr lang="en-US" sz="4000" b="1" dirty="0">
                <a:solidFill>
                  <a:srgbClr val="002060"/>
                </a:solidFill>
              </a:rPr>
              <a:t>Online Auction System Process:</a:t>
            </a:r>
          </a:p>
        </p:txBody>
      </p:sp>
      <p:sp>
        <p:nvSpPr>
          <p:cNvPr id="3" name="Subtitle 2">
            <a:extLst>
              <a:ext uri="{FF2B5EF4-FFF2-40B4-BE49-F238E27FC236}">
                <a16:creationId xmlns:a16="http://schemas.microsoft.com/office/drawing/2014/main" id="{9BDFD077-2050-681E-EDEA-6DA84DC97B55}"/>
              </a:ext>
            </a:extLst>
          </p:cNvPr>
          <p:cNvSpPr>
            <a:spLocks noGrp="1"/>
          </p:cNvSpPr>
          <p:nvPr>
            <p:ph type="subTitle" idx="1"/>
          </p:nvPr>
        </p:nvSpPr>
        <p:spPr>
          <a:xfrm>
            <a:off x="1286256" y="1321128"/>
            <a:ext cx="9144000" cy="5534496"/>
          </a:xfrm>
        </p:spPr>
        <p:txBody>
          <a:bodyPr>
            <a:normAutofit/>
          </a:bodyPr>
          <a:lstStyle/>
          <a:p>
            <a:pPr marL="457200" indent="-457200" algn="just">
              <a:buFont typeface="+mj-lt"/>
              <a:buAutoNum type="arabicPeriod"/>
            </a:pPr>
            <a:r>
              <a:rPr lang="en-US" dirty="0">
                <a:solidFill>
                  <a:srgbClr val="002060"/>
                </a:solidFill>
              </a:rPr>
              <a:t>Account Creation and Login:</a:t>
            </a:r>
          </a:p>
          <a:p>
            <a:pPr marL="914400" lvl="1" indent="-457200" algn="just">
              <a:buFont typeface="Arial" panose="020B0604020202020204" pitchFamily="34" charset="0"/>
              <a:buChar char="•"/>
            </a:pPr>
            <a:r>
              <a:rPr lang="en-US" dirty="0">
                <a:solidFill>
                  <a:srgbClr val="002060"/>
                </a:solidFill>
              </a:rPr>
              <a:t>Users register with essential details.</a:t>
            </a:r>
          </a:p>
          <a:p>
            <a:pPr marL="914400" lvl="1" indent="-457200" algn="just">
              <a:buFont typeface="Arial" panose="020B0604020202020204" pitchFamily="34" charset="0"/>
              <a:buChar char="•"/>
            </a:pPr>
            <a:r>
              <a:rPr lang="en-US" dirty="0">
                <a:solidFill>
                  <a:srgbClr val="002060"/>
                </a:solidFill>
              </a:rPr>
              <a:t>Access features after account creation.</a:t>
            </a:r>
          </a:p>
          <a:p>
            <a:pPr marL="457200" indent="-457200" algn="just">
              <a:buFont typeface="+mj-lt"/>
              <a:buAutoNum type="arabicPeriod"/>
            </a:pPr>
            <a:r>
              <a:rPr lang="en-US" dirty="0">
                <a:solidFill>
                  <a:srgbClr val="002060"/>
                </a:solidFill>
              </a:rPr>
              <a:t>Auction Item Listing:</a:t>
            </a:r>
          </a:p>
          <a:p>
            <a:pPr marL="914400" lvl="1" indent="-457200" algn="just">
              <a:buFont typeface="Arial" panose="020B0604020202020204" pitchFamily="34" charset="0"/>
              <a:buChar char="•"/>
            </a:pPr>
            <a:r>
              <a:rPr lang="en-US" dirty="0">
                <a:solidFill>
                  <a:srgbClr val="002060"/>
                </a:solidFill>
              </a:rPr>
              <a:t>Sellers create detailed listings.</a:t>
            </a:r>
          </a:p>
          <a:p>
            <a:pPr marL="914400" lvl="1" indent="-457200" algn="just">
              <a:buFont typeface="Arial" panose="020B0604020202020204" pitchFamily="34" charset="0"/>
              <a:buChar char="•"/>
            </a:pPr>
            <a:r>
              <a:rPr lang="en-US" dirty="0">
                <a:solidFill>
                  <a:srgbClr val="002060"/>
                </a:solidFill>
              </a:rPr>
              <a:t>Items are displayed for buyer viewing and bidding.</a:t>
            </a:r>
          </a:p>
          <a:p>
            <a:pPr marL="457200" indent="-457200" algn="just">
              <a:buFont typeface="+mj-lt"/>
              <a:buAutoNum type="arabicPeriod"/>
            </a:pPr>
            <a:r>
              <a:rPr lang="en-US" dirty="0">
                <a:solidFill>
                  <a:srgbClr val="002060"/>
                </a:solidFill>
              </a:rPr>
              <a:t>Bidding:</a:t>
            </a:r>
          </a:p>
          <a:p>
            <a:pPr marL="914400" lvl="1" indent="-457200" algn="just">
              <a:buFont typeface="Arial" panose="020B0604020202020204" pitchFamily="34" charset="0"/>
              <a:buChar char="•"/>
            </a:pPr>
            <a:r>
              <a:rPr lang="en-US" dirty="0">
                <a:solidFill>
                  <a:srgbClr val="002060"/>
                </a:solidFill>
              </a:rPr>
              <a:t>Buyers browse and bid on items.</a:t>
            </a:r>
          </a:p>
          <a:p>
            <a:pPr marL="914400" lvl="1" indent="-457200" algn="just">
              <a:buFont typeface="Arial" panose="020B0604020202020204" pitchFamily="34" charset="0"/>
              <a:buChar char="•"/>
            </a:pPr>
            <a:r>
              <a:rPr lang="en-US" dirty="0">
                <a:solidFill>
                  <a:srgbClr val="002060"/>
                </a:solidFill>
              </a:rPr>
              <a:t>The system updates the highest bid and notifies the end of the auction.</a:t>
            </a:r>
          </a:p>
          <a:p>
            <a:pPr marL="457200" indent="-457200" algn="just">
              <a:buFont typeface="+mj-lt"/>
              <a:buAutoNum type="arabicPeriod"/>
            </a:pPr>
            <a:r>
              <a:rPr lang="en-US" dirty="0">
                <a:solidFill>
                  <a:srgbClr val="002060"/>
                </a:solidFill>
              </a:rPr>
              <a:t>Rating:</a:t>
            </a:r>
          </a:p>
          <a:p>
            <a:pPr marL="914400" lvl="1" indent="-457200" algn="just">
              <a:buFont typeface="Arial" panose="020B0604020202020204" pitchFamily="34" charset="0"/>
              <a:buChar char="•"/>
            </a:pPr>
            <a:r>
              <a:rPr lang="en-US" dirty="0">
                <a:solidFill>
                  <a:srgbClr val="002060"/>
                </a:solidFill>
              </a:rPr>
              <a:t>Both parties rate.</a:t>
            </a:r>
          </a:p>
          <a:p>
            <a:pPr marL="914400" lvl="1" indent="-457200" algn="just">
              <a:buFont typeface="Arial" panose="020B0604020202020204" pitchFamily="34" charset="0"/>
              <a:buChar char="•"/>
            </a:pPr>
            <a:r>
              <a:rPr lang="en-US" dirty="0">
                <a:solidFill>
                  <a:srgbClr val="002060"/>
                </a:solidFill>
              </a:rPr>
              <a:t>Builds trust within the auction community.</a:t>
            </a:r>
          </a:p>
          <a:p>
            <a:pPr marL="457200" indent="-457200" algn="just">
              <a:buFont typeface="+mj-lt"/>
              <a:buAutoNum type="arabicPeriod"/>
            </a:pPr>
            <a:r>
              <a:rPr lang="en-US" dirty="0">
                <a:solidFill>
                  <a:srgbClr val="002060"/>
                </a:solidFill>
              </a:rPr>
              <a:t>User-Friendly Interface:</a:t>
            </a:r>
          </a:p>
          <a:p>
            <a:pPr marL="914400" lvl="1" indent="-457200" algn="just">
              <a:buFont typeface="Arial" panose="020B0604020202020204" pitchFamily="34" charset="0"/>
              <a:buChar char="•"/>
            </a:pPr>
            <a:r>
              <a:rPr lang="en-US" dirty="0">
                <a:solidFill>
                  <a:srgbClr val="002060"/>
                </a:solidFill>
              </a:rPr>
              <a:t>Smooth shopping experience for all users.</a:t>
            </a:r>
          </a:p>
        </p:txBody>
      </p:sp>
    </p:spTree>
    <p:extLst>
      <p:ext uri="{BB962C8B-B14F-4D97-AF65-F5344CB8AC3E}">
        <p14:creationId xmlns:p14="http://schemas.microsoft.com/office/powerpoint/2010/main" val="3707871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45B5D-F711-87D0-AF16-69174CC93288}"/>
            </a:ext>
          </a:extLst>
        </p:cNvPr>
        <p:cNvGrpSpPr/>
        <p:nvPr/>
      </p:nvGrpSpPr>
      <p:grpSpPr>
        <a:xfrm>
          <a:off x="0" y="0"/>
          <a:ext cx="0" cy="0"/>
          <a:chOff x="0" y="0"/>
          <a:chExt cx="0" cy="0"/>
        </a:xfrm>
      </p:grpSpPr>
      <p:sp>
        <p:nvSpPr>
          <p:cNvPr id="11" name="Title 14">
            <a:extLst>
              <a:ext uri="{FF2B5EF4-FFF2-40B4-BE49-F238E27FC236}">
                <a16:creationId xmlns:a16="http://schemas.microsoft.com/office/drawing/2014/main" id="{0FD7FC59-8A69-AC62-6E65-67C520D36E1A}"/>
              </a:ext>
            </a:extLst>
          </p:cNvPr>
          <p:cNvSpPr txBox="1">
            <a:spLocks/>
          </p:cNvSpPr>
          <p:nvPr/>
        </p:nvSpPr>
        <p:spPr>
          <a:xfrm>
            <a:off x="0" y="0"/>
            <a:ext cx="8878824"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a:t>
            </a:r>
            <a:endParaRPr lang="en-US" sz="4000" b="1" dirty="0">
              <a:solidFill>
                <a:srgbClr val="FFFF00"/>
              </a:solidFill>
              <a:latin typeface="Calibri (Headings)"/>
            </a:endParaRPr>
          </a:p>
        </p:txBody>
      </p:sp>
      <p:sp>
        <p:nvSpPr>
          <p:cNvPr id="3" name="Subtitle 2">
            <a:extLst>
              <a:ext uri="{FF2B5EF4-FFF2-40B4-BE49-F238E27FC236}">
                <a16:creationId xmlns:a16="http://schemas.microsoft.com/office/drawing/2014/main" id="{3E959A9A-2EEC-C810-2CB6-F2FBC87635BE}"/>
              </a:ext>
            </a:extLst>
          </p:cNvPr>
          <p:cNvSpPr>
            <a:spLocks noGrp="1"/>
          </p:cNvSpPr>
          <p:nvPr>
            <p:ph type="subTitle" idx="1"/>
          </p:nvPr>
        </p:nvSpPr>
        <p:spPr>
          <a:xfrm>
            <a:off x="368808" y="1216152"/>
            <a:ext cx="11823192" cy="4681728"/>
          </a:xfrm>
        </p:spPr>
        <p:txBody>
          <a:bodyPr>
            <a:normAutofit/>
          </a:bodyPr>
          <a:lstStyle/>
          <a:p>
            <a:pPr algn="just"/>
            <a:r>
              <a:rPr lang="en-US" dirty="0">
                <a:solidFill>
                  <a:srgbClr val="002060"/>
                </a:solidFill>
              </a:rPr>
              <a:t>1. User Registration and Login: Users must register and log in to access the Auction page.</a:t>
            </a:r>
          </a:p>
          <a:p>
            <a:pPr algn="just"/>
            <a:r>
              <a:rPr lang="en-US" dirty="0">
                <a:solidFill>
                  <a:srgbClr val="002060"/>
                </a:solidFill>
              </a:rPr>
              <a:t>2. User Types: The system has two user types: Managers and Normal users.</a:t>
            </a:r>
          </a:p>
          <a:p>
            <a:pPr algn="just"/>
            <a:r>
              <a:rPr lang="en-US" dirty="0">
                <a:solidFill>
                  <a:srgbClr val="002060"/>
                </a:solidFill>
              </a:rPr>
              <a:t>3. Home Page Dashboard:</a:t>
            </a:r>
          </a:p>
          <a:p>
            <a:pPr marL="914400" lvl="1" indent="-457200" algn="just">
              <a:buFont typeface="Arial" panose="020B0604020202020204" pitchFamily="34" charset="0"/>
              <a:buChar char="•"/>
            </a:pPr>
            <a:r>
              <a:rPr lang="en-US" dirty="0">
                <a:solidFill>
                  <a:srgbClr val="002060"/>
                </a:solidFill>
              </a:rPr>
              <a:t>Search Box: Allows users to search for individual items.</a:t>
            </a:r>
          </a:p>
          <a:p>
            <a:pPr marL="914400" lvl="1" indent="-457200" algn="just">
              <a:buFont typeface="Arial" panose="020B0604020202020204" pitchFamily="34" charset="0"/>
              <a:buChar char="•"/>
            </a:pPr>
            <a:r>
              <a:rPr lang="en-US" dirty="0">
                <a:solidFill>
                  <a:srgbClr val="002060"/>
                </a:solidFill>
              </a:rPr>
              <a:t>Categories List: Displays available categories along with the number of items sold in each category.</a:t>
            </a:r>
          </a:p>
          <a:p>
            <a:pPr marL="914400" lvl="1" indent="-457200" algn="just">
              <a:buFont typeface="Arial" panose="020B0604020202020204" pitchFamily="34" charset="0"/>
              <a:buChar char="•"/>
            </a:pPr>
            <a:r>
              <a:rPr lang="en-US" dirty="0">
                <a:solidFill>
                  <a:srgbClr val="002060"/>
                </a:solidFill>
              </a:rPr>
              <a:t>Sell an Item: Users can provide item details, upload images, set minimum bids, auction end dates, and bid increases.</a:t>
            </a:r>
          </a:p>
          <a:p>
            <a:pPr algn="just"/>
            <a:r>
              <a:rPr lang="en-US" dirty="0">
                <a:solidFill>
                  <a:srgbClr val="002060"/>
                </a:solidFill>
              </a:rPr>
              <a:t>4. Functional Search:</a:t>
            </a:r>
          </a:p>
          <a:p>
            <a:pPr marL="914400" lvl="1" indent="-457200" algn="just">
              <a:buFont typeface="Arial" panose="020B0604020202020204" pitchFamily="34" charset="0"/>
              <a:buChar char="•"/>
            </a:pPr>
            <a:r>
              <a:rPr lang="en-US" dirty="0">
                <a:solidFill>
                  <a:srgbClr val="002060"/>
                </a:solidFill>
              </a:rPr>
              <a:t>Case-insensitive search for items matching keywords.</a:t>
            </a:r>
          </a:p>
          <a:p>
            <a:pPr marL="914400" lvl="1" indent="-457200" algn="just">
              <a:buFont typeface="Arial" panose="020B0604020202020204" pitchFamily="34" charset="0"/>
              <a:buChar char="•"/>
            </a:pPr>
            <a:r>
              <a:rPr lang="en-US" dirty="0">
                <a:solidFill>
                  <a:srgbClr val="002060"/>
                </a:solidFill>
              </a:rPr>
              <a:t>Displays currently available items.</a:t>
            </a:r>
          </a:p>
          <a:p>
            <a:pPr algn="just"/>
            <a:r>
              <a:rPr lang="en-US" dirty="0">
                <a:solidFill>
                  <a:srgbClr val="002060"/>
                </a:solidFill>
              </a:rPr>
              <a:t>5. Browse Categories:</a:t>
            </a:r>
          </a:p>
          <a:p>
            <a:pPr marL="914400" lvl="1" indent="-457200" algn="just">
              <a:buFont typeface="Arial" panose="020B0604020202020204" pitchFamily="34" charset="0"/>
              <a:buChar char="•"/>
            </a:pPr>
            <a:r>
              <a:rPr lang="en-US" dirty="0">
                <a:solidFill>
                  <a:srgbClr val="002060"/>
                </a:solidFill>
              </a:rPr>
              <a:t>Clicking on a category opens a page showing all items for sale in that category.</a:t>
            </a:r>
          </a:p>
        </p:txBody>
      </p:sp>
      <p:sp>
        <p:nvSpPr>
          <p:cNvPr id="4" name="Rectangle 3">
            <a:extLst>
              <a:ext uri="{FF2B5EF4-FFF2-40B4-BE49-F238E27FC236}">
                <a16:creationId xmlns:a16="http://schemas.microsoft.com/office/drawing/2014/main" id="{DE04E954-15F8-6E0A-C911-5E8E84ED51B8}"/>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4">
            <a:extLst>
              <a:ext uri="{FF2B5EF4-FFF2-40B4-BE49-F238E27FC236}">
                <a16:creationId xmlns:a16="http://schemas.microsoft.com/office/drawing/2014/main" id="{893E750B-DFAC-960B-2607-CCF516472199}"/>
              </a:ext>
            </a:extLst>
          </p:cNvPr>
          <p:cNvSpPr txBox="1">
            <a:spLocks/>
          </p:cNvSpPr>
          <p:nvPr/>
        </p:nvSpPr>
        <p:spPr>
          <a:xfrm>
            <a:off x="0" y="0"/>
            <a:ext cx="11823192"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2 Specific requirements for each functions</a:t>
            </a:r>
          </a:p>
        </p:txBody>
      </p:sp>
    </p:spTree>
    <p:extLst>
      <p:ext uri="{BB962C8B-B14F-4D97-AF65-F5344CB8AC3E}">
        <p14:creationId xmlns:p14="http://schemas.microsoft.com/office/powerpoint/2010/main" val="406661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1A77D-496C-BC77-87E4-B74912862F73}"/>
            </a:ext>
          </a:extLst>
        </p:cNvPr>
        <p:cNvGrpSpPr/>
        <p:nvPr/>
      </p:nvGrpSpPr>
      <p:grpSpPr>
        <a:xfrm>
          <a:off x="0" y="0"/>
          <a:ext cx="0" cy="0"/>
          <a:chOff x="0" y="0"/>
          <a:chExt cx="0" cy="0"/>
        </a:xfrm>
      </p:grpSpPr>
      <p:sp>
        <p:nvSpPr>
          <p:cNvPr id="11" name="Title 14">
            <a:extLst>
              <a:ext uri="{FF2B5EF4-FFF2-40B4-BE49-F238E27FC236}">
                <a16:creationId xmlns:a16="http://schemas.microsoft.com/office/drawing/2014/main" id="{5C33C08C-38F2-5102-4B15-E0F7DB8ECEDA}"/>
              </a:ext>
            </a:extLst>
          </p:cNvPr>
          <p:cNvSpPr txBox="1">
            <a:spLocks/>
          </p:cNvSpPr>
          <p:nvPr/>
        </p:nvSpPr>
        <p:spPr>
          <a:xfrm>
            <a:off x="0" y="0"/>
            <a:ext cx="8878824"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a:t>
            </a:r>
            <a:endParaRPr lang="en-US" sz="4000" b="1" dirty="0">
              <a:solidFill>
                <a:srgbClr val="FFFF00"/>
              </a:solidFill>
              <a:latin typeface="Calibri (Headings)"/>
            </a:endParaRPr>
          </a:p>
        </p:txBody>
      </p:sp>
      <p:sp>
        <p:nvSpPr>
          <p:cNvPr id="3" name="Subtitle 2">
            <a:extLst>
              <a:ext uri="{FF2B5EF4-FFF2-40B4-BE49-F238E27FC236}">
                <a16:creationId xmlns:a16="http://schemas.microsoft.com/office/drawing/2014/main" id="{C02F18DA-3BD4-E373-C757-788FB6F2D8B8}"/>
              </a:ext>
            </a:extLst>
          </p:cNvPr>
          <p:cNvSpPr>
            <a:spLocks noGrp="1"/>
          </p:cNvSpPr>
          <p:nvPr>
            <p:ph type="subTitle" idx="1"/>
          </p:nvPr>
        </p:nvSpPr>
        <p:spPr>
          <a:xfrm>
            <a:off x="380808" y="1197864"/>
            <a:ext cx="11823192" cy="5660136"/>
          </a:xfrm>
        </p:spPr>
        <p:txBody>
          <a:bodyPr>
            <a:normAutofit/>
          </a:bodyPr>
          <a:lstStyle/>
          <a:p>
            <a:pPr algn="just"/>
            <a:r>
              <a:rPr lang="en-US" dirty="0">
                <a:solidFill>
                  <a:srgbClr val="002060"/>
                </a:solidFill>
              </a:rPr>
              <a:t>6. Buy an Item (Item Home Page):</a:t>
            </a:r>
          </a:p>
          <a:p>
            <a:pPr marL="800100" lvl="1" indent="-342900" algn="just">
              <a:buFont typeface="Arial" panose="020B0604020202020204" pitchFamily="34" charset="0"/>
              <a:buChar char="•"/>
            </a:pPr>
            <a:r>
              <a:rPr lang="en-US" dirty="0">
                <a:solidFill>
                  <a:srgbClr val="002060"/>
                </a:solidFill>
              </a:rPr>
              <a:t>Users can access the item home page by clicking on search results or navigating from category browsing.</a:t>
            </a:r>
          </a:p>
          <a:p>
            <a:pPr marL="800100" lvl="1" indent="-342900" algn="just">
              <a:buFont typeface="Arial" panose="020B0604020202020204" pitchFamily="34" charset="0"/>
              <a:buChar char="•"/>
            </a:pPr>
            <a:r>
              <a:rPr lang="en-US" dirty="0">
                <a:solidFill>
                  <a:srgbClr val="002060"/>
                </a:solidFill>
              </a:rPr>
              <a:t>The home section includes:</a:t>
            </a:r>
          </a:p>
          <a:p>
            <a:pPr marL="1257300" lvl="2" indent="-342900" algn="just">
              <a:buFont typeface="Wingdings" panose="05000000000000000000" pitchFamily="2" charset="2"/>
              <a:buChar char="Ø"/>
            </a:pPr>
            <a:r>
              <a:rPr lang="en-US" sz="2000" dirty="0">
                <a:solidFill>
                  <a:srgbClr val="002060"/>
                </a:solidFill>
              </a:rPr>
              <a:t>Title and Description: Information about the item.</a:t>
            </a:r>
          </a:p>
          <a:p>
            <a:pPr marL="1257300" lvl="2" indent="-342900" algn="just">
              <a:buFont typeface="Wingdings" panose="05000000000000000000" pitchFamily="2" charset="2"/>
              <a:buChar char="Ø"/>
            </a:pPr>
            <a:r>
              <a:rPr lang="en-US" sz="2000" dirty="0">
                <a:solidFill>
                  <a:srgbClr val="002060"/>
                </a:solidFill>
              </a:rPr>
              <a:t>Uploaded Image: If available, an image of the item.</a:t>
            </a:r>
          </a:p>
          <a:p>
            <a:pPr marL="1257300" lvl="2" indent="-342900" algn="just">
              <a:buFont typeface="Wingdings" panose="05000000000000000000" pitchFamily="2" charset="2"/>
              <a:buChar char="Ø"/>
            </a:pPr>
            <a:r>
              <a:rPr lang="en-US" sz="2000" dirty="0">
                <a:solidFill>
                  <a:srgbClr val="002060"/>
                </a:solidFill>
              </a:rPr>
              <a:t>Uploaded Documents: Relevant documents related to the item (if applicable).</a:t>
            </a:r>
          </a:p>
          <a:p>
            <a:pPr marL="1257300" lvl="2" indent="-342900" algn="just">
              <a:buFont typeface="Wingdings" panose="05000000000000000000" pitchFamily="2" charset="2"/>
              <a:buChar char="Ø"/>
            </a:pPr>
            <a:r>
              <a:rPr lang="en-US" sz="2000" dirty="0">
                <a:solidFill>
                  <a:srgbClr val="002060"/>
                </a:solidFill>
              </a:rPr>
              <a:t>Seller’s Name: A link to the seller’s review page.</a:t>
            </a:r>
          </a:p>
          <a:p>
            <a:pPr marL="1257300" lvl="2" indent="-342900" algn="just">
              <a:buFont typeface="Wingdings" panose="05000000000000000000" pitchFamily="2" charset="2"/>
              <a:buChar char="Ø"/>
            </a:pPr>
            <a:r>
              <a:rPr lang="en-US" sz="2000" dirty="0">
                <a:solidFill>
                  <a:srgbClr val="002060"/>
                </a:solidFill>
              </a:rPr>
              <a:t>Minimum Bid Price: If specified.</a:t>
            </a:r>
          </a:p>
          <a:p>
            <a:pPr marL="1257300" lvl="2" indent="-342900" algn="just">
              <a:buFont typeface="Wingdings" panose="05000000000000000000" pitchFamily="2" charset="2"/>
              <a:buChar char="Ø"/>
            </a:pPr>
            <a:r>
              <a:rPr lang="en-US" sz="2000" dirty="0">
                <a:solidFill>
                  <a:srgbClr val="002060"/>
                </a:solidFill>
              </a:rPr>
              <a:t>Current Bid Price: The current highest bid.</a:t>
            </a:r>
          </a:p>
          <a:p>
            <a:pPr marL="1257300" lvl="2" indent="-342900" algn="just">
              <a:buFont typeface="Wingdings" panose="05000000000000000000" pitchFamily="2" charset="2"/>
              <a:buChar char="Ø"/>
            </a:pPr>
            <a:r>
              <a:rPr lang="en-US" sz="2000" dirty="0">
                <a:solidFill>
                  <a:srgbClr val="002060"/>
                </a:solidFill>
              </a:rPr>
              <a:t>Bid History: A link to view previous bids and the users who placed them.</a:t>
            </a:r>
          </a:p>
          <a:p>
            <a:pPr marL="1257300" lvl="2" indent="-342900" algn="just">
              <a:buFont typeface="Wingdings" panose="05000000000000000000" pitchFamily="2" charset="2"/>
              <a:buChar char="Ø"/>
            </a:pPr>
            <a:r>
              <a:rPr lang="en-US" sz="2000" dirty="0">
                <a:solidFill>
                  <a:srgbClr val="002060"/>
                </a:solidFill>
              </a:rPr>
              <a:t>Bidding Increments: Information on bid increases.</a:t>
            </a:r>
          </a:p>
          <a:p>
            <a:pPr marL="1257300" lvl="2" indent="-342900" algn="just">
              <a:buFont typeface="Wingdings" panose="05000000000000000000" pitchFamily="2" charset="2"/>
              <a:buChar char="Ø"/>
            </a:pPr>
            <a:r>
              <a:rPr lang="en-US" sz="2000" dirty="0">
                <a:solidFill>
                  <a:srgbClr val="002060"/>
                </a:solidFill>
              </a:rPr>
              <a:t>Place a New Bid: Available for buyers (not sellers).</a:t>
            </a:r>
          </a:p>
        </p:txBody>
      </p:sp>
      <p:sp>
        <p:nvSpPr>
          <p:cNvPr id="4" name="Rectangle 3">
            <a:extLst>
              <a:ext uri="{FF2B5EF4-FFF2-40B4-BE49-F238E27FC236}">
                <a16:creationId xmlns:a16="http://schemas.microsoft.com/office/drawing/2014/main" id="{165A7662-0754-0A94-0E77-CAB436ADDAFA}"/>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4">
            <a:extLst>
              <a:ext uri="{FF2B5EF4-FFF2-40B4-BE49-F238E27FC236}">
                <a16:creationId xmlns:a16="http://schemas.microsoft.com/office/drawing/2014/main" id="{C0524AB9-FBCF-D07C-E314-08D691AA6727}"/>
              </a:ext>
            </a:extLst>
          </p:cNvPr>
          <p:cNvSpPr txBox="1">
            <a:spLocks/>
          </p:cNvSpPr>
          <p:nvPr/>
        </p:nvSpPr>
        <p:spPr>
          <a:xfrm>
            <a:off x="0" y="0"/>
            <a:ext cx="11823192"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2 Specific requirements for each functions</a:t>
            </a:r>
          </a:p>
        </p:txBody>
      </p:sp>
    </p:spTree>
    <p:extLst>
      <p:ext uri="{BB962C8B-B14F-4D97-AF65-F5344CB8AC3E}">
        <p14:creationId xmlns:p14="http://schemas.microsoft.com/office/powerpoint/2010/main" val="3013204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0ED99-9C60-0448-499D-A716A80A2652}"/>
            </a:ext>
          </a:extLst>
        </p:cNvPr>
        <p:cNvGrpSpPr/>
        <p:nvPr/>
      </p:nvGrpSpPr>
      <p:grpSpPr>
        <a:xfrm>
          <a:off x="0" y="0"/>
          <a:ext cx="0" cy="0"/>
          <a:chOff x="0" y="0"/>
          <a:chExt cx="0" cy="0"/>
        </a:xfrm>
      </p:grpSpPr>
      <p:sp>
        <p:nvSpPr>
          <p:cNvPr id="11" name="Title 14">
            <a:extLst>
              <a:ext uri="{FF2B5EF4-FFF2-40B4-BE49-F238E27FC236}">
                <a16:creationId xmlns:a16="http://schemas.microsoft.com/office/drawing/2014/main" id="{4C7D8638-7F7E-AD01-0AF4-D278DE7EBD4C}"/>
              </a:ext>
            </a:extLst>
          </p:cNvPr>
          <p:cNvSpPr txBox="1">
            <a:spLocks/>
          </p:cNvSpPr>
          <p:nvPr/>
        </p:nvSpPr>
        <p:spPr>
          <a:xfrm>
            <a:off x="0" y="0"/>
            <a:ext cx="8878824"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a:t>
            </a:r>
            <a:endParaRPr lang="en-US" sz="4000" b="1" dirty="0">
              <a:solidFill>
                <a:srgbClr val="FFFF00"/>
              </a:solidFill>
              <a:latin typeface="Calibri (Headings)"/>
            </a:endParaRPr>
          </a:p>
        </p:txBody>
      </p:sp>
      <p:sp>
        <p:nvSpPr>
          <p:cNvPr id="3" name="Subtitle 2">
            <a:extLst>
              <a:ext uri="{FF2B5EF4-FFF2-40B4-BE49-F238E27FC236}">
                <a16:creationId xmlns:a16="http://schemas.microsoft.com/office/drawing/2014/main" id="{4B0908CF-0BEA-B297-AA22-D179281A170B}"/>
              </a:ext>
            </a:extLst>
          </p:cNvPr>
          <p:cNvSpPr>
            <a:spLocks noGrp="1"/>
          </p:cNvSpPr>
          <p:nvPr>
            <p:ph type="subTitle" idx="1"/>
          </p:nvPr>
        </p:nvSpPr>
        <p:spPr>
          <a:xfrm>
            <a:off x="368808" y="1097280"/>
            <a:ext cx="11823192" cy="5760720"/>
          </a:xfrm>
        </p:spPr>
        <p:txBody>
          <a:bodyPr>
            <a:normAutofit lnSpcReduction="10000"/>
          </a:bodyPr>
          <a:lstStyle/>
          <a:p>
            <a:pPr algn="just"/>
            <a:r>
              <a:rPr lang="en-US" sz="2800" dirty="0">
                <a:solidFill>
                  <a:srgbClr val="002060"/>
                </a:solidFill>
              </a:rPr>
              <a:t>7. Edit an Item (Sellers Only):</a:t>
            </a:r>
          </a:p>
          <a:p>
            <a:pPr marL="914400" lvl="1" indent="-457200" algn="just">
              <a:buFont typeface="Arial" panose="020B0604020202020204" pitchFamily="34" charset="0"/>
              <a:buChar char="•"/>
            </a:pPr>
            <a:r>
              <a:rPr lang="en-US" sz="2600" dirty="0">
                <a:solidFill>
                  <a:srgbClr val="002060"/>
                </a:solidFill>
              </a:rPr>
              <a:t>Sellers can edit items by:</a:t>
            </a:r>
          </a:p>
          <a:p>
            <a:pPr marL="1828800" lvl="3" indent="-457200" algn="just">
              <a:buFont typeface="Wingdings" panose="05000000000000000000" pitchFamily="2" charset="2"/>
              <a:buChar char="Ø"/>
            </a:pPr>
            <a:r>
              <a:rPr lang="en-US" sz="2400" dirty="0">
                <a:solidFill>
                  <a:srgbClr val="002060"/>
                </a:solidFill>
              </a:rPr>
              <a:t>Uploading a new image.</a:t>
            </a:r>
          </a:p>
          <a:p>
            <a:pPr marL="1828800" lvl="3" indent="-457200" algn="just">
              <a:buFont typeface="Wingdings" panose="05000000000000000000" pitchFamily="2" charset="2"/>
              <a:buChar char="Ø"/>
            </a:pPr>
            <a:r>
              <a:rPr lang="en-US" sz="2400" dirty="0">
                <a:solidFill>
                  <a:srgbClr val="002060"/>
                </a:solidFill>
              </a:rPr>
              <a:t>Uploading additional documents.</a:t>
            </a:r>
          </a:p>
          <a:p>
            <a:pPr marL="1828800" lvl="3" indent="-457200" algn="just">
              <a:buFont typeface="Wingdings" panose="05000000000000000000" pitchFamily="2" charset="2"/>
              <a:buChar char="Ø"/>
            </a:pPr>
            <a:r>
              <a:rPr lang="en-US" sz="2400" dirty="0">
                <a:solidFill>
                  <a:srgbClr val="002060"/>
                </a:solidFill>
              </a:rPr>
              <a:t>Changing bid increments.</a:t>
            </a:r>
            <a:endParaRPr lang="en-US" sz="5800" dirty="0">
              <a:solidFill>
                <a:srgbClr val="002060"/>
              </a:solidFill>
            </a:endParaRPr>
          </a:p>
          <a:p>
            <a:pPr algn="just"/>
            <a:r>
              <a:rPr lang="en-US" sz="2800" dirty="0">
                <a:solidFill>
                  <a:srgbClr val="002060"/>
                </a:solidFill>
              </a:rPr>
              <a:t>8. Notifications:</a:t>
            </a:r>
          </a:p>
          <a:p>
            <a:pPr marL="914400" lvl="1" indent="-457200" algn="just">
              <a:buFont typeface="Arial" panose="020B0604020202020204" pitchFamily="34" charset="0"/>
              <a:buChar char="•"/>
            </a:pPr>
            <a:r>
              <a:rPr lang="en-US" dirty="0">
                <a:solidFill>
                  <a:srgbClr val="002060"/>
                </a:solidFill>
              </a:rPr>
              <a:t>When the auction end date approaches, both sellers and buyers receive notifications in the Notifications tab.</a:t>
            </a:r>
          </a:p>
          <a:p>
            <a:pPr algn="just"/>
            <a:r>
              <a:rPr lang="en-US" sz="2800" dirty="0">
                <a:solidFill>
                  <a:srgbClr val="002060"/>
                </a:solidFill>
              </a:rPr>
              <a:t>9. Review Mechanism:</a:t>
            </a:r>
          </a:p>
          <a:p>
            <a:pPr marL="914400" lvl="1" indent="-457200" algn="just">
              <a:buFont typeface="Arial" panose="020B0604020202020204" pitchFamily="34" charset="0"/>
              <a:buChar char="•"/>
            </a:pPr>
            <a:r>
              <a:rPr lang="en-US" dirty="0">
                <a:solidFill>
                  <a:srgbClr val="002060"/>
                </a:solidFill>
              </a:rPr>
              <a:t>A rating system for buyers and sellers:</a:t>
            </a:r>
          </a:p>
          <a:p>
            <a:pPr marL="1828800" lvl="3" indent="-457200" algn="just">
              <a:buFont typeface="Wingdings" panose="05000000000000000000" pitchFamily="2" charset="2"/>
              <a:buChar char="Ø"/>
            </a:pPr>
            <a:r>
              <a:rPr lang="en-US" sz="1900" dirty="0">
                <a:solidFill>
                  <a:srgbClr val="002060"/>
                </a:solidFill>
              </a:rPr>
              <a:t>Sellers rate buyers on a scale of -5 to +5 for each item sold.</a:t>
            </a:r>
          </a:p>
          <a:p>
            <a:pPr marL="1828800" lvl="3" indent="-457200" algn="just">
              <a:buFont typeface="Wingdings" panose="05000000000000000000" pitchFamily="2" charset="2"/>
              <a:buChar char="Ø"/>
            </a:pPr>
            <a:r>
              <a:rPr lang="en-US" sz="1900" dirty="0">
                <a:solidFill>
                  <a:srgbClr val="002060"/>
                </a:solidFill>
              </a:rPr>
              <a:t>Cumulative ratings reflect a buyer’s reliability.</a:t>
            </a:r>
          </a:p>
          <a:p>
            <a:pPr algn="just"/>
            <a:r>
              <a:rPr lang="en-US" sz="2800" dirty="0">
                <a:solidFill>
                  <a:srgbClr val="002060"/>
                </a:solidFill>
              </a:rPr>
              <a:t>10. Administrator Functions:</a:t>
            </a:r>
          </a:p>
          <a:p>
            <a:pPr marL="914400" lvl="1" indent="-457200" algn="just">
              <a:buFont typeface="Arial" panose="020B0604020202020204" pitchFamily="34" charset="0"/>
              <a:buChar char="•"/>
            </a:pPr>
            <a:r>
              <a:rPr lang="en-US" dirty="0">
                <a:solidFill>
                  <a:srgbClr val="002060"/>
                </a:solidFill>
              </a:rPr>
              <a:t>Admins can:</a:t>
            </a:r>
          </a:p>
          <a:p>
            <a:pPr marL="1828800" lvl="3" indent="-457200" algn="just">
              <a:buFont typeface="Wingdings" panose="05000000000000000000" pitchFamily="2" charset="2"/>
              <a:buChar char="Ø"/>
            </a:pPr>
            <a:r>
              <a:rPr lang="en-US" sz="1900" dirty="0">
                <a:solidFill>
                  <a:srgbClr val="002060"/>
                </a:solidFill>
              </a:rPr>
              <a:t>Block fraudulent users.</a:t>
            </a:r>
          </a:p>
          <a:p>
            <a:pPr marL="1828800" lvl="3" indent="-457200" algn="just">
              <a:buFont typeface="Wingdings" panose="05000000000000000000" pitchFamily="2" charset="2"/>
              <a:buChar char="Ø"/>
            </a:pPr>
            <a:r>
              <a:rPr lang="en-US" sz="1900" dirty="0">
                <a:solidFill>
                  <a:srgbClr val="002060"/>
                </a:solidFill>
              </a:rPr>
              <a:t>Add new categories and merge existing ones.</a:t>
            </a:r>
          </a:p>
        </p:txBody>
      </p:sp>
      <p:sp>
        <p:nvSpPr>
          <p:cNvPr id="4" name="Rectangle 3">
            <a:extLst>
              <a:ext uri="{FF2B5EF4-FFF2-40B4-BE49-F238E27FC236}">
                <a16:creationId xmlns:a16="http://schemas.microsoft.com/office/drawing/2014/main" id="{8EF80A26-0C03-0435-5F6A-9216A4D7B5B3}"/>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4">
            <a:extLst>
              <a:ext uri="{FF2B5EF4-FFF2-40B4-BE49-F238E27FC236}">
                <a16:creationId xmlns:a16="http://schemas.microsoft.com/office/drawing/2014/main" id="{7EF03A0D-750D-7BC8-A319-348898476FB1}"/>
              </a:ext>
            </a:extLst>
          </p:cNvPr>
          <p:cNvSpPr txBox="1">
            <a:spLocks/>
          </p:cNvSpPr>
          <p:nvPr/>
        </p:nvSpPr>
        <p:spPr>
          <a:xfrm>
            <a:off x="0" y="0"/>
            <a:ext cx="11823192"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2 Specific requirements for each functions</a:t>
            </a:r>
          </a:p>
        </p:txBody>
      </p:sp>
    </p:spTree>
    <p:extLst>
      <p:ext uri="{BB962C8B-B14F-4D97-AF65-F5344CB8AC3E}">
        <p14:creationId xmlns:p14="http://schemas.microsoft.com/office/powerpoint/2010/main" val="4163754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E8B3-F443-F53E-2FAE-9F32E8154E57}"/>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A3300C2E-EDE6-7BBC-191E-4445B7E1B039}"/>
              </a:ext>
            </a:extLst>
          </p:cNvPr>
          <p:cNvSpPr>
            <a:spLocks noGrp="1"/>
          </p:cNvSpPr>
          <p:nvPr>
            <p:ph type="title"/>
          </p:nvPr>
        </p:nvSpPr>
        <p:spPr>
          <a:xfrm>
            <a:off x="838200" y="720000"/>
            <a:ext cx="10515600" cy="970688"/>
          </a:xfrm>
        </p:spPr>
        <p:txBody>
          <a:bodyPr>
            <a:normAutofit/>
          </a:bodyPr>
          <a:lstStyle/>
          <a:p>
            <a:pPr algn="l"/>
            <a:r>
              <a:rPr lang="en-US" sz="4000" b="1" dirty="0">
                <a:solidFill>
                  <a:srgbClr val="002060"/>
                </a:solidFill>
                <a:latin typeface="+mn-lt"/>
              </a:rPr>
              <a:t>   3. Idea</a:t>
            </a:r>
            <a:endParaRPr lang="en-US" sz="4000" b="1" dirty="0">
              <a:solidFill>
                <a:srgbClr val="002060"/>
              </a:solidFill>
              <a:latin typeface="Calibri (Headings)"/>
            </a:endParaRPr>
          </a:p>
        </p:txBody>
      </p:sp>
      <p:sp>
        <p:nvSpPr>
          <p:cNvPr id="16" name="Subtitle 15">
            <a:extLst>
              <a:ext uri="{FF2B5EF4-FFF2-40B4-BE49-F238E27FC236}">
                <a16:creationId xmlns:a16="http://schemas.microsoft.com/office/drawing/2014/main" id="{FA136AC3-1A35-1CDD-ABFF-657EC4772592}"/>
              </a:ext>
            </a:extLst>
          </p:cNvPr>
          <p:cNvSpPr>
            <a:spLocks noGrp="1"/>
          </p:cNvSpPr>
          <p:nvPr>
            <p:ph idx="1"/>
          </p:nvPr>
        </p:nvSpPr>
        <p:spPr>
          <a:xfrm>
            <a:off x="1203960" y="1786662"/>
            <a:ext cx="10515600" cy="4351338"/>
          </a:xfrm>
        </p:spPr>
        <p:txBody>
          <a:bodyPr>
            <a:noAutofit/>
          </a:bodyPr>
          <a:lstStyle/>
          <a:p>
            <a:pPr marL="514350" indent="-514350">
              <a:lnSpc>
                <a:spcPct val="100000"/>
              </a:lnSpc>
              <a:buFont typeface="+mj-lt"/>
              <a:buAutoNum type="arabicPeriod"/>
            </a:pPr>
            <a:r>
              <a:rPr lang="en-US" sz="2800" dirty="0">
                <a:solidFill>
                  <a:srgbClr val="002060"/>
                </a:solidFill>
                <a:latin typeface="Calibri (Headings)"/>
              </a:rPr>
              <a:t>System idea</a:t>
            </a:r>
          </a:p>
          <a:p>
            <a:pPr marL="514350" indent="-514350">
              <a:lnSpc>
                <a:spcPct val="100000"/>
              </a:lnSpc>
              <a:buFont typeface="+mj-lt"/>
              <a:buAutoNum type="arabicPeriod"/>
            </a:pPr>
            <a:r>
              <a:rPr lang="en-US" dirty="0">
                <a:solidFill>
                  <a:srgbClr val="002060"/>
                </a:solidFill>
                <a:latin typeface="Calibri (Headings)"/>
              </a:rPr>
              <a:t>User interface ideas</a:t>
            </a:r>
          </a:p>
          <a:p>
            <a:pPr marL="514350" indent="-514350">
              <a:lnSpc>
                <a:spcPct val="100000"/>
              </a:lnSpc>
              <a:buFont typeface="+mj-lt"/>
              <a:buAutoNum type="arabicPeriod"/>
            </a:pPr>
            <a:r>
              <a:rPr lang="en-US" sz="2800" dirty="0">
                <a:solidFill>
                  <a:srgbClr val="002060"/>
                </a:solidFill>
                <a:latin typeface="Calibri (Headings)"/>
              </a:rPr>
              <a:t>Ideas about technology and techniques used</a:t>
            </a:r>
          </a:p>
          <a:p>
            <a:pPr marL="514350" indent="-514350" algn="l">
              <a:lnSpc>
                <a:spcPct val="100000"/>
              </a:lnSpc>
              <a:buFont typeface="+mj-lt"/>
              <a:buAutoNum type="arabicPeriod"/>
            </a:pPr>
            <a:endParaRPr lang="en-US" sz="2800" dirty="0">
              <a:solidFill>
                <a:srgbClr val="002060"/>
              </a:solidFill>
              <a:latin typeface="Calibri (Headings)"/>
            </a:endParaRPr>
          </a:p>
          <a:p>
            <a:pPr marL="514350" indent="-514350">
              <a:lnSpc>
                <a:spcPct val="100000"/>
              </a:lnSpc>
              <a:buFont typeface="+mj-lt"/>
              <a:buAutoNum type="arabicPeriod"/>
            </a:pPr>
            <a:endParaRPr lang="en-US" sz="2800" dirty="0">
              <a:solidFill>
                <a:srgbClr val="002060"/>
              </a:solidFill>
              <a:latin typeface="Calibri (Headings)"/>
            </a:endParaRPr>
          </a:p>
        </p:txBody>
      </p:sp>
      <p:sp>
        <p:nvSpPr>
          <p:cNvPr id="2" name="Rectangle 1">
            <a:extLst>
              <a:ext uri="{FF2B5EF4-FFF2-40B4-BE49-F238E27FC236}">
                <a16:creationId xmlns:a16="http://schemas.microsoft.com/office/drawing/2014/main" id="{11146926-12F8-A68B-677D-F49294039745}"/>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4">
            <a:extLst>
              <a:ext uri="{FF2B5EF4-FFF2-40B4-BE49-F238E27FC236}">
                <a16:creationId xmlns:a16="http://schemas.microsoft.com/office/drawing/2014/main" id="{E2BF6C5B-AC1E-C3B3-485B-E57C1A8CDE86}"/>
              </a:ext>
            </a:extLst>
          </p:cNvPr>
          <p:cNvSpPr txBox="1">
            <a:spLocks/>
          </p:cNvSpPr>
          <p:nvPr/>
        </p:nvSpPr>
        <p:spPr>
          <a:xfrm>
            <a:off x="0" y="0"/>
            <a:ext cx="6096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b="1" dirty="0">
              <a:solidFill>
                <a:schemeClr val="bg1"/>
              </a:solidFill>
              <a:latin typeface="Calibri (Headings)"/>
            </a:endParaRPr>
          </a:p>
        </p:txBody>
      </p:sp>
      <p:sp>
        <p:nvSpPr>
          <p:cNvPr id="5" name="Title 14">
            <a:extLst>
              <a:ext uri="{FF2B5EF4-FFF2-40B4-BE49-F238E27FC236}">
                <a16:creationId xmlns:a16="http://schemas.microsoft.com/office/drawing/2014/main" id="{52405F4A-15EC-BEB7-E60C-F095EFCEA528}"/>
              </a:ext>
            </a:extLst>
          </p:cNvPr>
          <p:cNvSpPr txBox="1">
            <a:spLocks/>
          </p:cNvSpPr>
          <p:nvPr/>
        </p:nvSpPr>
        <p:spPr>
          <a:xfrm>
            <a:off x="0" y="0"/>
            <a:ext cx="10917936"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mn-lt"/>
              </a:rPr>
              <a:t>   Survey, determination of requirements and ideas</a:t>
            </a:r>
          </a:p>
        </p:txBody>
      </p:sp>
    </p:spTree>
    <p:extLst>
      <p:ext uri="{BB962C8B-B14F-4D97-AF65-F5344CB8AC3E}">
        <p14:creationId xmlns:p14="http://schemas.microsoft.com/office/powerpoint/2010/main" val="3932268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AFEBB-A62A-19D3-2C93-BDD4C8796459}"/>
            </a:ext>
          </a:extLst>
        </p:cNvPr>
        <p:cNvGrpSpPr/>
        <p:nvPr/>
      </p:nvGrpSpPr>
      <p:grpSpPr>
        <a:xfrm>
          <a:off x="0" y="0"/>
          <a:ext cx="0" cy="0"/>
          <a:chOff x="0" y="0"/>
          <a:chExt cx="0" cy="0"/>
        </a:xfrm>
      </p:grpSpPr>
      <p:sp>
        <p:nvSpPr>
          <p:cNvPr id="11" name="Title 14">
            <a:extLst>
              <a:ext uri="{FF2B5EF4-FFF2-40B4-BE49-F238E27FC236}">
                <a16:creationId xmlns:a16="http://schemas.microsoft.com/office/drawing/2014/main" id="{981DB33C-D5AD-53BF-1263-C1EEC8514EB4}"/>
              </a:ext>
            </a:extLst>
          </p:cNvPr>
          <p:cNvSpPr txBox="1">
            <a:spLocks/>
          </p:cNvSpPr>
          <p:nvPr/>
        </p:nvSpPr>
        <p:spPr>
          <a:xfrm>
            <a:off x="0" y="0"/>
            <a:ext cx="8878824"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a:t>
            </a:r>
            <a:endParaRPr lang="en-US" sz="4000" b="1" dirty="0">
              <a:solidFill>
                <a:srgbClr val="FFFF00"/>
              </a:solidFill>
              <a:latin typeface="Calibri (Headings)"/>
            </a:endParaRPr>
          </a:p>
        </p:txBody>
      </p:sp>
      <p:sp>
        <p:nvSpPr>
          <p:cNvPr id="7" name="Text Placeholder 6">
            <a:extLst>
              <a:ext uri="{FF2B5EF4-FFF2-40B4-BE49-F238E27FC236}">
                <a16:creationId xmlns:a16="http://schemas.microsoft.com/office/drawing/2014/main" id="{F06BE0C3-E0BA-DD8F-7906-55D98498B821}"/>
              </a:ext>
            </a:extLst>
          </p:cNvPr>
          <p:cNvSpPr>
            <a:spLocks noGrp="1"/>
          </p:cNvSpPr>
          <p:nvPr>
            <p:ph type="body" sz="half" idx="2"/>
          </p:nvPr>
        </p:nvSpPr>
        <p:spPr>
          <a:xfrm>
            <a:off x="574612" y="886968"/>
            <a:ext cx="6485835" cy="5715000"/>
          </a:xfrm>
        </p:spPr>
        <p:txBody>
          <a:bodyPr>
            <a:normAutofit/>
          </a:bodyPr>
          <a:lstStyle/>
          <a:p>
            <a:r>
              <a:rPr lang="en-US" sz="2200" dirty="0"/>
              <a:t>- In the project system, there are three main parts: backend, frontend and API</a:t>
            </a:r>
          </a:p>
          <a:p>
            <a:pPr marL="342900" indent="-342900">
              <a:buFont typeface="+mj-lt"/>
              <a:buAutoNum type="arabicPeriod"/>
            </a:pPr>
            <a:r>
              <a:rPr lang="en-US" sz="1800" dirty="0"/>
              <a:t>Frontend (Client Side)</a:t>
            </a:r>
          </a:p>
          <a:p>
            <a:pPr marL="800100" lvl="1" indent="-342900">
              <a:buFont typeface="Arial" panose="020B0604020202020204" pitchFamily="34" charset="0"/>
              <a:buChar char="•"/>
            </a:pPr>
            <a:r>
              <a:rPr lang="en-US" sz="1500" dirty="0"/>
              <a:t>Users directly interact with the frontend.</a:t>
            </a:r>
          </a:p>
          <a:p>
            <a:pPr marL="800100" lvl="1" indent="-342900">
              <a:buFont typeface="Arial" panose="020B0604020202020204" pitchFamily="34" charset="0"/>
              <a:buChar char="•"/>
            </a:pPr>
            <a:r>
              <a:rPr lang="en-US" sz="1500" dirty="0"/>
              <a:t>Responsible for data display and user interface.</a:t>
            </a:r>
          </a:p>
          <a:p>
            <a:pPr marL="800100" lvl="1" indent="-342900">
              <a:buFont typeface="Arial" panose="020B0604020202020204" pitchFamily="34" charset="0"/>
              <a:buChar char="•"/>
            </a:pPr>
            <a:r>
              <a:rPr lang="en-US" sz="1500" dirty="0"/>
              <a:t>Enables seamless user experience.</a:t>
            </a:r>
          </a:p>
          <a:p>
            <a:pPr marL="342900" indent="-342900">
              <a:buFont typeface="+mj-lt"/>
              <a:buAutoNum type="arabicPeriod"/>
            </a:pPr>
            <a:r>
              <a:rPr lang="en-US" sz="1800" dirty="0"/>
              <a:t>Backend (Server Side):</a:t>
            </a:r>
          </a:p>
          <a:p>
            <a:pPr marL="800100" lvl="1" indent="-342900">
              <a:buFont typeface="Arial" panose="020B0604020202020204" pitchFamily="34" charset="0"/>
              <a:buChar char="•"/>
            </a:pPr>
            <a:r>
              <a:rPr lang="en-US" sz="1500" dirty="0"/>
              <a:t>Handles user requests.</a:t>
            </a:r>
          </a:p>
          <a:p>
            <a:pPr marL="800100" lvl="1" indent="-342900">
              <a:buFont typeface="Arial" panose="020B0604020202020204" pitchFamily="34" charset="0"/>
              <a:buChar char="•"/>
            </a:pPr>
            <a:r>
              <a:rPr lang="en-US" sz="1500" dirty="0"/>
              <a:t>Interacts with databases.</a:t>
            </a:r>
          </a:p>
          <a:p>
            <a:pPr marL="800100" lvl="1" indent="-342900">
              <a:buFont typeface="Arial" panose="020B0604020202020204" pitchFamily="34" charset="0"/>
              <a:buChar char="•"/>
            </a:pPr>
            <a:r>
              <a:rPr lang="en-US" sz="1500" dirty="0"/>
              <a:t>Performs complex tasks.</a:t>
            </a:r>
          </a:p>
          <a:p>
            <a:pPr marL="342900" indent="-342900">
              <a:buFont typeface="+mj-lt"/>
              <a:buAutoNum type="arabicPeriod"/>
            </a:pPr>
            <a:r>
              <a:rPr lang="en-US" sz="1800" dirty="0"/>
              <a:t>API (Application Programming Interface):</a:t>
            </a:r>
          </a:p>
          <a:p>
            <a:pPr marL="800100" lvl="1" indent="-342900">
              <a:buFont typeface="Arial" panose="020B0604020202020204" pitchFamily="34" charset="0"/>
              <a:buChar char="•"/>
            </a:pPr>
            <a:r>
              <a:rPr lang="en-US" sz="1500" dirty="0"/>
              <a:t>Acts as a bridge between frontend and backend.</a:t>
            </a:r>
          </a:p>
          <a:p>
            <a:pPr marL="800100" lvl="1" indent="-342900">
              <a:buFont typeface="Arial" panose="020B0604020202020204" pitchFamily="34" charset="0"/>
              <a:buChar char="•"/>
            </a:pPr>
            <a:r>
              <a:rPr lang="en-US" sz="1500" dirty="0"/>
              <a:t>Frontend sends requests to the API.</a:t>
            </a:r>
          </a:p>
          <a:p>
            <a:pPr marL="800100" lvl="1" indent="-342900">
              <a:buFont typeface="Arial" panose="020B0604020202020204" pitchFamily="34" charset="0"/>
              <a:buChar char="•"/>
            </a:pPr>
            <a:r>
              <a:rPr lang="en-US" sz="1500" dirty="0"/>
              <a:t>API forwards requests to the backend for processing.</a:t>
            </a:r>
          </a:p>
          <a:p>
            <a:pPr marL="800100" lvl="1" indent="-342900">
              <a:buFont typeface="Arial" panose="020B0604020202020204" pitchFamily="34" charset="0"/>
              <a:buChar char="•"/>
            </a:pPr>
            <a:r>
              <a:rPr lang="en-US" sz="1500" dirty="0"/>
              <a:t>Backend responds to the frontend via the API.</a:t>
            </a:r>
          </a:p>
        </p:txBody>
      </p:sp>
      <p:sp>
        <p:nvSpPr>
          <p:cNvPr id="4" name="Rectangle 3">
            <a:extLst>
              <a:ext uri="{FF2B5EF4-FFF2-40B4-BE49-F238E27FC236}">
                <a16:creationId xmlns:a16="http://schemas.microsoft.com/office/drawing/2014/main" id="{CA10C7B5-C6B6-819A-1931-4B8071137D4D}"/>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4">
            <a:extLst>
              <a:ext uri="{FF2B5EF4-FFF2-40B4-BE49-F238E27FC236}">
                <a16:creationId xmlns:a16="http://schemas.microsoft.com/office/drawing/2014/main" id="{083D177F-E712-2A48-FD2E-404DC4D0020D}"/>
              </a:ext>
            </a:extLst>
          </p:cNvPr>
          <p:cNvSpPr txBox="1">
            <a:spLocks/>
          </p:cNvSpPr>
          <p:nvPr/>
        </p:nvSpPr>
        <p:spPr>
          <a:xfrm>
            <a:off x="0" y="0"/>
            <a:ext cx="11823192"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3.</a:t>
            </a:r>
            <a:r>
              <a:rPr lang="en-US" sz="4000" b="1" dirty="0">
                <a:solidFill>
                  <a:srgbClr val="FFFF00"/>
                </a:solidFill>
                <a:latin typeface="Calibri (Headings)"/>
              </a:rPr>
              <a:t>1 System idea</a:t>
            </a:r>
          </a:p>
        </p:txBody>
      </p:sp>
      <p:pic>
        <p:nvPicPr>
          <p:cNvPr id="14" name="Picture 13">
            <a:extLst>
              <a:ext uri="{FF2B5EF4-FFF2-40B4-BE49-F238E27FC236}">
                <a16:creationId xmlns:a16="http://schemas.microsoft.com/office/drawing/2014/main" id="{25DA4F8E-85AA-8867-27E8-6638CD7BB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0447" y="886968"/>
            <a:ext cx="4762745" cy="5715000"/>
          </a:xfrm>
          <a:prstGeom prst="rect">
            <a:avLst/>
          </a:prstGeom>
        </p:spPr>
      </p:pic>
    </p:spTree>
    <p:extLst>
      <p:ext uri="{BB962C8B-B14F-4D97-AF65-F5344CB8AC3E}">
        <p14:creationId xmlns:p14="http://schemas.microsoft.com/office/powerpoint/2010/main" val="3316763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0C29B-411D-0926-24C5-234DB0FBF2C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A84118D-7A9F-70FE-A0D7-B83F582916E0}"/>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4">
            <a:extLst>
              <a:ext uri="{FF2B5EF4-FFF2-40B4-BE49-F238E27FC236}">
                <a16:creationId xmlns:a16="http://schemas.microsoft.com/office/drawing/2014/main" id="{9C1CB5DF-01C6-5E01-CEA6-1AEE241B9DB2}"/>
              </a:ext>
            </a:extLst>
          </p:cNvPr>
          <p:cNvSpPr>
            <a:spLocks noGrp="1"/>
          </p:cNvSpPr>
          <p:nvPr>
            <p:ph type="ctrTitle"/>
          </p:nvPr>
        </p:nvSpPr>
        <p:spPr>
          <a:xfrm>
            <a:off x="0" y="0"/>
            <a:ext cx="6096000" cy="720000"/>
          </a:xfrm>
        </p:spPr>
        <p:txBody>
          <a:bodyPr>
            <a:normAutofit/>
          </a:bodyPr>
          <a:lstStyle/>
          <a:p>
            <a:pPr algn="l"/>
            <a:r>
              <a:rPr lang="en-US" sz="4000" b="1" dirty="0">
                <a:solidFill>
                  <a:schemeClr val="bg1"/>
                </a:solidFill>
              </a:rPr>
              <a:t>   </a:t>
            </a:r>
            <a:r>
              <a:rPr lang="en-US" sz="4000" b="1" dirty="0">
                <a:solidFill>
                  <a:schemeClr val="bg1"/>
                </a:solidFill>
                <a:latin typeface="Calibri (Headings)"/>
              </a:rPr>
              <a:t>Introduction</a:t>
            </a:r>
          </a:p>
        </p:txBody>
      </p:sp>
      <p:sp>
        <p:nvSpPr>
          <p:cNvPr id="16" name="Subtitle 15">
            <a:extLst>
              <a:ext uri="{FF2B5EF4-FFF2-40B4-BE49-F238E27FC236}">
                <a16:creationId xmlns:a16="http://schemas.microsoft.com/office/drawing/2014/main" id="{10C81ADF-DFB1-D16B-6631-F21D3E79B33A}"/>
              </a:ext>
            </a:extLst>
          </p:cNvPr>
          <p:cNvSpPr>
            <a:spLocks noGrp="1"/>
          </p:cNvSpPr>
          <p:nvPr>
            <p:ph type="subTitle" idx="1"/>
          </p:nvPr>
        </p:nvSpPr>
        <p:spPr>
          <a:xfrm>
            <a:off x="1524000" y="720000"/>
            <a:ext cx="9144000" cy="3870288"/>
          </a:xfrm>
        </p:spPr>
        <p:txBody>
          <a:bodyPr>
            <a:noAutofit/>
          </a:bodyPr>
          <a:lstStyle/>
          <a:p>
            <a:pPr algn="l"/>
            <a:endParaRPr lang="en-US" sz="3200" dirty="0">
              <a:solidFill>
                <a:srgbClr val="002060"/>
              </a:solidFill>
            </a:endParaRPr>
          </a:p>
          <a:p>
            <a:pPr algn="l"/>
            <a:r>
              <a:rPr lang="en-US" sz="3200" dirty="0">
                <a:solidFill>
                  <a:srgbClr val="002060"/>
                </a:solidFill>
              </a:rPr>
              <a:t>List of team members</a:t>
            </a:r>
          </a:p>
          <a:p>
            <a:pPr marL="742950" indent="-742950" algn="l">
              <a:buFont typeface="+mj-lt"/>
              <a:buAutoNum type="arabicPeriod"/>
            </a:pPr>
            <a:r>
              <a:rPr lang="en-US" sz="3200" dirty="0">
                <a:solidFill>
                  <a:srgbClr val="002060"/>
                </a:solidFill>
              </a:rPr>
              <a:t>Nguyen Ngoc Ky Phong (Leader)</a:t>
            </a:r>
          </a:p>
          <a:p>
            <a:pPr marL="742950" indent="-742950" algn="l">
              <a:buFont typeface="+mj-lt"/>
              <a:buAutoNum type="arabicPeriod"/>
            </a:pPr>
            <a:r>
              <a:rPr lang="en-US" sz="3200" dirty="0">
                <a:solidFill>
                  <a:srgbClr val="002060"/>
                </a:solidFill>
              </a:rPr>
              <a:t>To Anh Tu</a:t>
            </a:r>
          </a:p>
          <a:p>
            <a:pPr marL="742950" indent="-742950" algn="l">
              <a:buFont typeface="+mj-lt"/>
              <a:buAutoNum type="arabicPeriod"/>
            </a:pPr>
            <a:r>
              <a:rPr lang="en-US" sz="3200" dirty="0">
                <a:solidFill>
                  <a:srgbClr val="002060"/>
                </a:solidFill>
              </a:rPr>
              <a:t>Nguyen Van Quoc</a:t>
            </a:r>
          </a:p>
          <a:p>
            <a:pPr marL="742950" indent="-742950" algn="l">
              <a:buFont typeface="+mj-lt"/>
              <a:buAutoNum type="arabicPeriod"/>
            </a:pPr>
            <a:r>
              <a:rPr lang="en-US" sz="3200" dirty="0">
                <a:solidFill>
                  <a:srgbClr val="002060"/>
                </a:solidFill>
              </a:rPr>
              <a:t>Nguyen Trung Nghia</a:t>
            </a:r>
          </a:p>
        </p:txBody>
      </p:sp>
    </p:spTree>
    <p:extLst>
      <p:ext uri="{BB962C8B-B14F-4D97-AF65-F5344CB8AC3E}">
        <p14:creationId xmlns:p14="http://schemas.microsoft.com/office/powerpoint/2010/main" val="1750093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28272-DACE-5125-354E-9C94130C925A}"/>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5D6A7665-0F6D-245D-FA6F-7E14E09CA878}"/>
              </a:ext>
            </a:extLst>
          </p:cNvPr>
          <p:cNvSpPr/>
          <p:nvPr/>
        </p:nvSpPr>
        <p:spPr>
          <a:xfrm>
            <a:off x="0" y="-142875"/>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E62B1EDC-4AD8-842D-4350-CCC1BE6FF0E2}"/>
              </a:ext>
            </a:extLst>
          </p:cNvPr>
          <p:cNvSpPr txBox="1">
            <a:spLocks/>
          </p:cNvSpPr>
          <p:nvPr/>
        </p:nvSpPr>
        <p:spPr>
          <a:xfrm>
            <a:off x="0" y="0"/>
            <a:ext cx="8878824"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a:t>
            </a:r>
            <a:r>
              <a:rPr lang="en-US" sz="4000" b="1" dirty="0">
                <a:solidFill>
                  <a:srgbClr val="FFFF00"/>
                </a:solidFill>
                <a:latin typeface="Calibri (Headings)"/>
              </a:rPr>
              <a:t>3.1 System idea</a:t>
            </a:r>
          </a:p>
        </p:txBody>
      </p:sp>
      <p:sp>
        <p:nvSpPr>
          <p:cNvPr id="2" name="Title 1">
            <a:extLst>
              <a:ext uri="{FF2B5EF4-FFF2-40B4-BE49-F238E27FC236}">
                <a16:creationId xmlns:a16="http://schemas.microsoft.com/office/drawing/2014/main" id="{B7027F7E-6FAC-5EFE-49D3-5D7057B03349}"/>
              </a:ext>
            </a:extLst>
          </p:cNvPr>
          <p:cNvSpPr>
            <a:spLocks noGrp="1"/>
          </p:cNvSpPr>
          <p:nvPr>
            <p:ph type="ctrTitle"/>
          </p:nvPr>
        </p:nvSpPr>
        <p:spPr>
          <a:xfrm>
            <a:off x="728472" y="1113192"/>
            <a:ext cx="11451336" cy="603504"/>
          </a:xfrm>
        </p:spPr>
        <p:txBody>
          <a:bodyPr>
            <a:normAutofit fontScale="90000"/>
          </a:bodyPr>
          <a:lstStyle/>
          <a:p>
            <a:pPr algn="l"/>
            <a:r>
              <a:rPr lang="en-US" sz="4000" b="1" dirty="0">
                <a:solidFill>
                  <a:srgbClr val="002060"/>
                </a:solidFill>
              </a:rPr>
              <a:t>Benefits of using the frontend-backend-API architecture for website development</a:t>
            </a:r>
          </a:p>
        </p:txBody>
      </p:sp>
      <p:sp>
        <p:nvSpPr>
          <p:cNvPr id="3" name="Subtitle 2">
            <a:extLst>
              <a:ext uri="{FF2B5EF4-FFF2-40B4-BE49-F238E27FC236}">
                <a16:creationId xmlns:a16="http://schemas.microsoft.com/office/drawing/2014/main" id="{7F60B812-CB48-365F-BD29-5EF94DFBF6DC}"/>
              </a:ext>
            </a:extLst>
          </p:cNvPr>
          <p:cNvSpPr>
            <a:spLocks noGrp="1"/>
          </p:cNvSpPr>
          <p:nvPr>
            <p:ph type="subTitle" idx="1"/>
          </p:nvPr>
        </p:nvSpPr>
        <p:spPr>
          <a:xfrm>
            <a:off x="1524000" y="1826424"/>
            <a:ext cx="9144000" cy="3934296"/>
          </a:xfrm>
        </p:spPr>
        <p:txBody>
          <a:bodyPr>
            <a:normAutofit/>
          </a:bodyPr>
          <a:lstStyle/>
          <a:p>
            <a:pPr marL="457200" indent="-457200" algn="just">
              <a:buFont typeface="+mj-lt"/>
              <a:buAutoNum type="arabicPeriod"/>
            </a:pPr>
            <a:r>
              <a:rPr lang="en-US" dirty="0">
                <a:solidFill>
                  <a:srgbClr val="002060"/>
                </a:solidFill>
              </a:rPr>
              <a:t>Easier Application Maintenance</a:t>
            </a:r>
          </a:p>
          <a:p>
            <a:pPr marL="457200" indent="-457200" algn="just">
              <a:buFont typeface="+mj-lt"/>
              <a:buAutoNum type="arabicPeriod"/>
            </a:pPr>
            <a:r>
              <a:rPr lang="en-US" dirty="0">
                <a:solidFill>
                  <a:srgbClr val="002060"/>
                </a:solidFill>
              </a:rPr>
              <a:t>Improved Error Handling</a:t>
            </a:r>
          </a:p>
          <a:p>
            <a:pPr marL="457200" indent="-457200" algn="just">
              <a:buFont typeface="+mj-lt"/>
              <a:buAutoNum type="arabicPeriod"/>
            </a:pPr>
            <a:r>
              <a:rPr lang="en-US" dirty="0">
                <a:solidFill>
                  <a:srgbClr val="002060"/>
                </a:solidFill>
              </a:rPr>
              <a:t>Modularity and Scalability</a:t>
            </a:r>
          </a:p>
          <a:p>
            <a:pPr marL="457200" indent="-457200" algn="just">
              <a:buFont typeface="+mj-lt"/>
              <a:buAutoNum type="arabicPeriod"/>
            </a:pPr>
            <a:r>
              <a:rPr lang="en-US" dirty="0">
                <a:solidFill>
                  <a:srgbClr val="002060"/>
                </a:solidFill>
              </a:rPr>
              <a:t>Simplified Frontends</a:t>
            </a:r>
          </a:p>
          <a:p>
            <a:pPr marL="457200" indent="-457200" algn="just">
              <a:buFont typeface="+mj-lt"/>
              <a:buAutoNum type="arabicPeriod"/>
            </a:pPr>
            <a:r>
              <a:rPr lang="en-US" dirty="0">
                <a:solidFill>
                  <a:srgbClr val="002060"/>
                </a:solidFill>
              </a:rPr>
              <a:t>Streamlined Data Representation</a:t>
            </a:r>
          </a:p>
          <a:p>
            <a:pPr marL="457200" indent="-457200" algn="just">
              <a:buFont typeface="+mj-lt"/>
              <a:buAutoNum type="arabicPeriod"/>
            </a:pPr>
            <a:r>
              <a:rPr lang="en-US" dirty="0">
                <a:solidFill>
                  <a:srgbClr val="002060"/>
                </a:solidFill>
              </a:rPr>
              <a:t>Customization for Specific Frontends</a:t>
            </a:r>
          </a:p>
        </p:txBody>
      </p:sp>
    </p:spTree>
    <p:extLst>
      <p:ext uri="{BB962C8B-B14F-4D97-AF65-F5344CB8AC3E}">
        <p14:creationId xmlns:p14="http://schemas.microsoft.com/office/powerpoint/2010/main" val="2253237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63D9F-EC1D-403C-8066-D7890B905EAB}"/>
            </a:ext>
          </a:extLst>
        </p:cNvPr>
        <p:cNvGrpSpPr/>
        <p:nvPr/>
      </p:nvGrpSpPr>
      <p:grpSpPr>
        <a:xfrm>
          <a:off x="0" y="0"/>
          <a:ext cx="0" cy="0"/>
          <a:chOff x="0" y="0"/>
          <a:chExt cx="0" cy="0"/>
        </a:xfrm>
      </p:grpSpPr>
      <p:sp>
        <p:nvSpPr>
          <p:cNvPr id="11" name="Title 14">
            <a:extLst>
              <a:ext uri="{FF2B5EF4-FFF2-40B4-BE49-F238E27FC236}">
                <a16:creationId xmlns:a16="http://schemas.microsoft.com/office/drawing/2014/main" id="{2312F954-3ADE-6BF6-5E2D-8C3996A6ABE3}"/>
              </a:ext>
            </a:extLst>
          </p:cNvPr>
          <p:cNvSpPr txBox="1">
            <a:spLocks/>
          </p:cNvSpPr>
          <p:nvPr/>
        </p:nvSpPr>
        <p:spPr>
          <a:xfrm>
            <a:off x="0" y="0"/>
            <a:ext cx="8878824"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a:t>
            </a:r>
            <a:endParaRPr lang="en-US" sz="4000" b="1" dirty="0">
              <a:solidFill>
                <a:srgbClr val="FFFF00"/>
              </a:solidFill>
              <a:latin typeface="Calibri (Headings)"/>
            </a:endParaRPr>
          </a:p>
        </p:txBody>
      </p:sp>
      <p:sp>
        <p:nvSpPr>
          <p:cNvPr id="3" name="Subtitle 2">
            <a:extLst>
              <a:ext uri="{FF2B5EF4-FFF2-40B4-BE49-F238E27FC236}">
                <a16:creationId xmlns:a16="http://schemas.microsoft.com/office/drawing/2014/main" id="{CD2D29CE-B822-CB2F-A7C0-8E98C12002A1}"/>
              </a:ext>
            </a:extLst>
          </p:cNvPr>
          <p:cNvSpPr>
            <a:spLocks noGrp="1"/>
          </p:cNvSpPr>
          <p:nvPr>
            <p:ph type="subTitle" idx="1"/>
          </p:nvPr>
        </p:nvSpPr>
        <p:spPr>
          <a:xfrm>
            <a:off x="368808" y="1097280"/>
            <a:ext cx="11823192" cy="5760720"/>
          </a:xfrm>
        </p:spPr>
        <p:txBody>
          <a:bodyPr>
            <a:normAutofit/>
          </a:bodyPr>
          <a:lstStyle/>
          <a:p>
            <a:pPr algn="just"/>
            <a:r>
              <a:rPr lang="en-US" sz="2000" dirty="0">
                <a:solidFill>
                  <a:srgbClr val="002060"/>
                </a:solidFill>
              </a:rPr>
              <a:t>1. Main Page</a:t>
            </a:r>
          </a:p>
          <a:p>
            <a:pPr marL="914400" lvl="1" indent="-457200" algn="just">
              <a:buFont typeface="Wingdings" panose="05000000000000000000" pitchFamily="2" charset="2"/>
              <a:buChar char="Ø"/>
            </a:pPr>
            <a:r>
              <a:rPr lang="en-US" dirty="0">
                <a:solidFill>
                  <a:srgbClr val="002060"/>
                </a:solidFill>
              </a:rPr>
              <a:t>Displays a list of auctioned or featured items.</a:t>
            </a:r>
          </a:p>
          <a:p>
            <a:pPr marL="914400" lvl="1" indent="-457200" algn="just">
              <a:buFont typeface="Wingdings" panose="05000000000000000000" pitchFamily="2" charset="2"/>
              <a:buChar char="Ø"/>
            </a:pPr>
            <a:r>
              <a:rPr lang="en-US" dirty="0">
                <a:solidFill>
                  <a:srgbClr val="002060"/>
                </a:solidFill>
              </a:rPr>
              <a:t>Offers filtering and sorting options for easy product search.</a:t>
            </a:r>
          </a:p>
          <a:p>
            <a:pPr marL="914400" lvl="1" indent="-457200" algn="just">
              <a:buFont typeface="Wingdings" panose="05000000000000000000" pitchFamily="2" charset="2"/>
              <a:buChar char="Ø"/>
            </a:pPr>
            <a:r>
              <a:rPr lang="en-US" dirty="0">
                <a:solidFill>
                  <a:srgbClr val="002060"/>
                </a:solidFill>
              </a:rPr>
              <a:t>Includes a clear search bar.</a:t>
            </a:r>
          </a:p>
          <a:p>
            <a:pPr algn="just"/>
            <a:r>
              <a:rPr lang="en-US" sz="2000" dirty="0">
                <a:solidFill>
                  <a:srgbClr val="002060"/>
                </a:solidFill>
              </a:rPr>
              <a:t>2. Product Details Page</a:t>
            </a:r>
          </a:p>
          <a:p>
            <a:pPr marL="914400" lvl="1" indent="-457200" algn="just">
              <a:buFont typeface="Wingdings" panose="05000000000000000000" pitchFamily="2" charset="2"/>
              <a:buChar char="Ø"/>
            </a:pPr>
            <a:r>
              <a:rPr lang="en-US" dirty="0">
                <a:solidFill>
                  <a:srgbClr val="002060"/>
                </a:solidFill>
              </a:rPr>
              <a:t>Large, clear image of the product.</a:t>
            </a:r>
          </a:p>
          <a:p>
            <a:pPr marL="914400" lvl="1" indent="-457200" algn="just">
              <a:buFont typeface="Wingdings" panose="05000000000000000000" pitchFamily="2" charset="2"/>
              <a:buChar char="Ø"/>
            </a:pPr>
            <a:r>
              <a:rPr lang="en-US" dirty="0">
                <a:solidFill>
                  <a:srgbClr val="002060"/>
                </a:solidFill>
              </a:rPr>
              <a:t>Detailed information: name, description, condition, starting price, and remaining auction time.</a:t>
            </a:r>
          </a:p>
          <a:p>
            <a:pPr marL="914400" lvl="1" indent="-457200" algn="just">
              <a:buFont typeface="Wingdings" panose="05000000000000000000" pitchFamily="2" charset="2"/>
              <a:buChar char="Ø"/>
            </a:pPr>
            <a:r>
              <a:rPr lang="en-US" dirty="0">
                <a:solidFill>
                  <a:srgbClr val="002060"/>
                </a:solidFill>
              </a:rPr>
              <a:t>Direct bidding options from this page.</a:t>
            </a:r>
          </a:p>
          <a:p>
            <a:pPr algn="just"/>
            <a:r>
              <a:rPr lang="en-US" sz="2000" dirty="0">
                <a:solidFill>
                  <a:srgbClr val="002060"/>
                </a:solidFill>
              </a:rPr>
              <a:t>3. Registration and Login Page</a:t>
            </a:r>
          </a:p>
          <a:p>
            <a:pPr marL="914400" lvl="1" indent="-457200" algn="just">
              <a:buFont typeface="Wingdings" panose="05000000000000000000" pitchFamily="2" charset="2"/>
              <a:buChar char="Ø"/>
            </a:pPr>
            <a:r>
              <a:rPr lang="en-US" dirty="0">
                <a:solidFill>
                  <a:srgbClr val="002060"/>
                </a:solidFill>
              </a:rPr>
              <a:t>Simplified forms for user registration and login.</a:t>
            </a:r>
          </a:p>
          <a:p>
            <a:pPr marL="914400" lvl="1" indent="-457200" algn="just">
              <a:buFont typeface="Wingdings" panose="05000000000000000000" pitchFamily="2" charset="2"/>
              <a:buChar char="Ø"/>
            </a:pPr>
            <a:r>
              <a:rPr lang="en-US" dirty="0">
                <a:solidFill>
                  <a:srgbClr val="002060"/>
                </a:solidFill>
              </a:rPr>
              <a:t>Quick login via social media or Google accounts.</a:t>
            </a:r>
          </a:p>
          <a:p>
            <a:pPr algn="just"/>
            <a:r>
              <a:rPr lang="en-US" sz="2000" dirty="0">
                <a:solidFill>
                  <a:srgbClr val="002060"/>
                </a:solidFill>
              </a:rPr>
              <a:t>4. Create/Edit Item Page</a:t>
            </a:r>
          </a:p>
          <a:p>
            <a:pPr marL="914400" lvl="1" indent="-457200" algn="just">
              <a:buFont typeface="Wingdings" panose="05000000000000000000" pitchFamily="2" charset="2"/>
              <a:buChar char="Ø"/>
            </a:pPr>
            <a:r>
              <a:rPr lang="en-US" dirty="0">
                <a:solidFill>
                  <a:srgbClr val="002060"/>
                </a:solidFill>
              </a:rPr>
              <a:t>Simple form for sellers to create new items.</a:t>
            </a:r>
          </a:p>
          <a:p>
            <a:pPr marL="914400" lvl="1" indent="-457200" algn="just">
              <a:buFont typeface="Wingdings" panose="05000000000000000000" pitchFamily="2" charset="2"/>
              <a:buChar char="Ø"/>
            </a:pPr>
            <a:r>
              <a:rPr lang="en-US" dirty="0">
                <a:solidFill>
                  <a:srgbClr val="002060"/>
                </a:solidFill>
              </a:rPr>
              <a:t>Clear instructions for filling out product details.</a:t>
            </a:r>
          </a:p>
        </p:txBody>
      </p:sp>
      <p:sp>
        <p:nvSpPr>
          <p:cNvPr id="4" name="Rectangle 3">
            <a:extLst>
              <a:ext uri="{FF2B5EF4-FFF2-40B4-BE49-F238E27FC236}">
                <a16:creationId xmlns:a16="http://schemas.microsoft.com/office/drawing/2014/main" id="{49CA8ADD-2686-FAC1-FCA5-B564B7156AEF}"/>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4">
            <a:extLst>
              <a:ext uri="{FF2B5EF4-FFF2-40B4-BE49-F238E27FC236}">
                <a16:creationId xmlns:a16="http://schemas.microsoft.com/office/drawing/2014/main" id="{715AAD3F-5FCD-8478-FB23-58C247AC8E41}"/>
              </a:ext>
            </a:extLst>
          </p:cNvPr>
          <p:cNvSpPr txBox="1">
            <a:spLocks/>
          </p:cNvSpPr>
          <p:nvPr/>
        </p:nvSpPr>
        <p:spPr>
          <a:xfrm>
            <a:off x="0" y="0"/>
            <a:ext cx="11823192"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3.</a:t>
            </a:r>
            <a:r>
              <a:rPr lang="en-US" sz="4000" b="1" dirty="0">
                <a:solidFill>
                  <a:srgbClr val="FFFF00"/>
                </a:solidFill>
                <a:latin typeface="Calibri (Headings)"/>
              </a:rPr>
              <a:t>2 User interface ideas</a:t>
            </a:r>
          </a:p>
        </p:txBody>
      </p:sp>
    </p:spTree>
    <p:extLst>
      <p:ext uri="{BB962C8B-B14F-4D97-AF65-F5344CB8AC3E}">
        <p14:creationId xmlns:p14="http://schemas.microsoft.com/office/powerpoint/2010/main" val="19794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A0E53-00A0-D3EB-0020-9D62D4E6D987}"/>
            </a:ext>
          </a:extLst>
        </p:cNvPr>
        <p:cNvGrpSpPr/>
        <p:nvPr/>
      </p:nvGrpSpPr>
      <p:grpSpPr>
        <a:xfrm>
          <a:off x="0" y="0"/>
          <a:ext cx="0" cy="0"/>
          <a:chOff x="0" y="0"/>
          <a:chExt cx="0" cy="0"/>
        </a:xfrm>
      </p:grpSpPr>
      <p:sp>
        <p:nvSpPr>
          <p:cNvPr id="11" name="Title 14">
            <a:extLst>
              <a:ext uri="{FF2B5EF4-FFF2-40B4-BE49-F238E27FC236}">
                <a16:creationId xmlns:a16="http://schemas.microsoft.com/office/drawing/2014/main" id="{034D893A-EDD8-F145-309C-A2A8E7A4482E}"/>
              </a:ext>
            </a:extLst>
          </p:cNvPr>
          <p:cNvSpPr txBox="1">
            <a:spLocks/>
          </p:cNvSpPr>
          <p:nvPr/>
        </p:nvSpPr>
        <p:spPr>
          <a:xfrm>
            <a:off x="0" y="0"/>
            <a:ext cx="8878824"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a:t>
            </a:r>
            <a:endParaRPr lang="en-US" sz="4000" b="1" dirty="0">
              <a:solidFill>
                <a:srgbClr val="FFFF00"/>
              </a:solidFill>
              <a:latin typeface="Calibri (Headings)"/>
            </a:endParaRPr>
          </a:p>
        </p:txBody>
      </p:sp>
      <p:sp>
        <p:nvSpPr>
          <p:cNvPr id="3" name="Subtitle 2">
            <a:extLst>
              <a:ext uri="{FF2B5EF4-FFF2-40B4-BE49-F238E27FC236}">
                <a16:creationId xmlns:a16="http://schemas.microsoft.com/office/drawing/2014/main" id="{442A395A-2DD9-CBFE-9B05-278885435A3B}"/>
              </a:ext>
            </a:extLst>
          </p:cNvPr>
          <p:cNvSpPr>
            <a:spLocks noGrp="1"/>
          </p:cNvSpPr>
          <p:nvPr>
            <p:ph type="subTitle" idx="1"/>
          </p:nvPr>
        </p:nvSpPr>
        <p:spPr>
          <a:xfrm>
            <a:off x="368808" y="1097280"/>
            <a:ext cx="11823192" cy="5760720"/>
          </a:xfrm>
        </p:spPr>
        <p:txBody>
          <a:bodyPr>
            <a:normAutofit/>
          </a:bodyPr>
          <a:lstStyle/>
          <a:p>
            <a:pPr algn="just"/>
            <a:r>
              <a:rPr lang="en-US" sz="2000" dirty="0">
                <a:solidFill>
                  <a:srgbClr val="002060"/>
                </a:solidFill>
              </a:rPr>
              <a:t>5. Transaction Page:</a:t>
            </a:r>
          </a:p>
          <a:p>
            <a:pPr marL="800100" lvl="1" indent="-342900" algn="just">
              <a:buFont typeface="Wingdings" panose="05000000000000000000" pitchFamily="2" charset="2"/>
              <a:buChar char="Ø"/>
            </a:pPr>
            <a:r>
              <a:rPr lang="en-US" dirty="0">
                <a:solidFill>
                  <a:srgbClr val="002060"/>
                </a:solidFill>
              </a:rPr>
              <a:t>Displays the highest bid, remaining time, and winner (if applicable).</a:t>
            </a:r>
          </a:p>
          <a:p>
            <a:pPr marL="800100" lvl="1" indent="-342900" algn="just">
              <a:buFont typeface="Wingdings" panose="05000000000000000000" pitchFamily="2" charset="2"/>
              <a:buChar char="Ø"/>
            </a:pPr>
            <a:r>
              <a:rPr lang="en-US" dirty="0">
                <a:solidFill>
                  <a:srgbClr val="002060"/>
                </a:solidFill>
              </a:rPr>
              <a:t>Allows users to manage transactions, including payments and shipping.</a:t>
            </a:r>
          </a:p>
          <a:p>
            <a:pPr algn="just"/>
            <a:r>
              <a:rPr lang="en-US" sz="2000" dirty="0">
                <a:solidFill>
                  <a:srgbClr val="002060"/>
                </a:solidFill>
              </a:rPr>
              <a:t>6. Notification Page:</a:t>
            </a:r>
          </a:p>
          <a:p>
            <a:pPr marL="800100" lvl="1" indent="-342900" algn="just">
              <a:buFont typeface="Wingdings" panose="05000000000000000000" pitchFamily="2" charset="2"/>
              <a:buChar char="Ø"/>
            </a:pPr>
            <a:r>
              <a:rPr lang="en-US" dirty="0">
                <a:solidFill>
                  <a:srgbClr val="002060"/>
                </a:solidFill>
              </a:rPr>
              <a:t>Important transaction and account notifications.</a:t>
            </a:r>
          </a:p>
          <a:p>
            <a:pPr marL="800100" lvl="1" indent="-342900" algn="just">
              <a:buFont typeface="Wingdings" panose="05000000000000000000" pitchFamily="2" charset="2"/>
              <a:buChar char="Ø"/>
            </a:pPr>
            <a:r>
              <a:rPr lang="en-US" dirty="0">
                <a:solidFill>
                  <a:srgbClr val="002060"/>
                </a:solidFill>
              </a:rPr>
              <a:t>Customizable notification settings.</a:t>
            </a:r>
          </a:p>
          <a:p>
            <a:pPr algn="just"/>
            <a:r>
              <a:rPr lang="en-US" sz="2000" dirty="0">
                <a:solidFill>
                  <a:srgbClr val="002060"/>
                </a:solidFill>
              </a:rPr>
              <a:t>7. Headers:</a:t>
            </a:r>
          </a:p>
          <a:p>
            <a:pPr marL="800100" lvl="1" indent="-342900" algn="just">
              <a:buFont typeface="Wingdings" panose="05000000000000000000" pitchFamily="2" charset="2"/>
              <a:buChar char="Ø"/>
            </a:pPr>
            <a:r>
              <a:rPr lang="en-US" dirty="0">
                <a:solidFill>
                  <a:srgbClr val="002060"/>
                </a:solidFill>
              </a:rPr>
              <a:t>Logo and website name for brand identity.</a:t>
            </a:r>
          </a:p>
          <a:p>
            <a:pPr marL="800100" lvl="1" indent="-342900" algn="just">
              <a:buFont typeface="Wingdings" panose="05000000000000000000" pitchFamily="2" charset="2"/>
              <a:buChar char="Ø"/>
            </a:pPr>
            <a:r>
              <a:rPr lang="en-US" dirty="0">
                <a:solidFill>
                  <a:srgbClr val="002060"/>
                </a:solidFill>
              </a:rPr>
              <a:t>Main navigation bar with essential links.</a:t>
            </a:r>
          </a:p>
          <a:p>
            <a:pPr marL="800100" lvl="1" indent="-342900" algn="just">
              <a:buFont typeface="Wingdings" panose="05000000000000000000" pitchFamily="2" charset="2"/>
              <a:buChar char="Ø"/>
            </a:pPr>
            <a:r>
              <a:rPr lang="en-US" dirty="0">
                <a:solidFill>
                  <a:srgbClr val="002060"/>
                </a:solidFill>
              </a:rPr>
              <a:t>Search box for quick product searches.</a:t>
            </a:r>
          </a:p>
          <a:p>
            <a:pPr marL="800100" lvl="1" indent="-342900" algn="just">
              <a:buFont typeface="Wingdings" panose="05000000000000000000" pitchFamily="2" charset="2"/>
              <a:buChar char="Ø"/>
            </a:pPr>
            <a:r>
              <a:rPr lang="en-US" dirty="0">
                <a:solidFill>
                  <a:srgbClr val="002060"/>
                </a:solidFill>
              </a:rPr>
              <a:t>Notification display.</a:t>
            </a:r>
          </a:p>
          <a:p>
            <a:pPr marL="800100" lvl="1" indent="-342900" algn="just">
              <a:buFont typeface="Wingdings" panose="05000000000000000000" pitchFamily="2" charset="2"/>
              <a:buChar char="Ø"/>
            </a:pPr>
            <a:r>
              <a:rPr lang="en-US" dirty="0">
                <a:solidFill>
                  <a:srgbClr val="002060"/>
                </a:solidFill>
              </a:rPr>
              <a:t>Log out option.</a:t>
            </a:r>
          </a:p>
          <a:p>
            <a:pPr algn="just"/>
            <a:r>
              <a:rPr lang="en-US" sz="2000" dirty="0">
                <a:solidFill>
                  <a:srgbClr val="002060"/>
                </a:solidFill>
              </a:rPr>
              <a:t>8. Footer:</a:t>
            </a:r>
          </a:p>
          <a:p>
            <a:pPr marL="800100" lvl="1" indent="-342900" algn="just">
              <a:buFont typeface="Wingdings" panose="05000000000000000000" pitchFamily="2" charset="2"/>
              <a:buChar char="Ø"/>
            </a:pPr>
            <a:r>
              <a:rPr lang="en-US" dirty="0">
                <a:solidFill>
                  <a:srgbClr val="002060"/>
                </a:solidFill>
              </a:rPr>
              <a:t>Quick links to the main page, log-in, registration, and support.</a:t>
            </a:r>
          </a:p>
          <a:p>
            <a:pPr marL="800100" lvl="1" indent="-342900" algn="just">
              <a:buFont typeface="Wingdings" panose="05000000000000000000" pitchFamily="2" charset="2"/>
              <a:buChar char="Ø"/>
            </a:pPr>
            <a:r>
              <a:rPr lang="en-US" dirty="0">
                <a:solidFill>
                  <a:srgbClr val="002060"/>
                </a:solidFill>
              </a:rPr>
              <a:t>Site policies and terms information.</a:t>
            </a:r>
          </a:p>
        </p:txBody>
      </p:sp>
      <p:sp>
        <p:nvSpPr>
          <p:cNvPr id="4" name="Rectangle 3">
            <a:extLst>
              <a:ext uri="{FF2B5EF4-FFF2-40B4-BE49-F238E27FC236}">
                <a16:creationId xmlns:a16="http://schemas.microsoft.com/office/drawing/2014/main" id="{8F17A41D-4A05-28F1-24F9-0F790B7F443C}"/>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4">
            <a:extLst>
              <a:ext uri="{FF2B5EF4-FFF2-40B4-BE49-F238E27FC236}">
                <a16:creationId xmlns:a16="http://schemas.microsoft.com/office/drawing/2014/main" id="{5A897B7E-99E4-2FB7-5BAB-E1A7882BF4E2}"/>
              </a:ext>
            </a:extLst>
          </p:cNvPr>
          <p:cNvSpPr txBox="1">
            <a:spLocks/>
          </p:cNvSpPr>
          <p:nvPr/>
        </p:nvSpPr>
        <p:spPr>
          <a:xfrm>
            <a:off x="0" y="0"/>
            <a:ext cx="11823192"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3.</a:t>
            </a:r>
            <a:r>
              <a:rPr lang="en-US" sz="4000" b="1" dirty="0">
                <a:solidFill>
                  <a:srgbClr val="FFFF00"/>
                </a:solidFill>
                <a:latin typeface="Calibri (Headings)"/>
              </a:rPr>
              <a:t>2 User interface ideas</a:t>
            </a:r>
          </a:p>
        </p:txBody>
      </p:sp>
    </p:spTree>
    <p:extLst>
      <p:ext uri="{BB962C8B-B14F-4D97-AF65-F5344CB8AC3E}">
        <p14:creationId xmlns:p14="http://schemas.microsoft.com/office/powerpoint/2010/main" val="2244681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25E1E-2C97-409A-994B-59D69204A6A3}"/>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2CB3E4AA-043B-C020-94F4-A6B5DDDA8258}"/>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3D39D0-5206-9D4E-1302-1CB31746EE8C}"/>
              </a:ext>
            </a:extLst>
          </p:cNvPr>
          <p:cNvSpPr>
            <a:spLocks noGrp="1"/>
          </p:cNvSpPr>
          <p:nvPr>
            <p:ph type="ctrTitle"/>
          </p:nvPr>
        </p:nvSpPr>
        <p:spPr>
          <a:xfrm>
            <a:off x="740664" y="720000"/>
            <a:ext cx="11451336" cy="603504"/>
          </a:xfrm>
        </p:spPr>
        <p:txBody>
          <a:bodyPr>
            <a:normAutofit fontScale="90000"/>
          </a:bodyPr>
          <a:lstStyle/>
          <a:p>
            <a:pPr algn="l"/>
            <a:r>
              <a:rPr lang="en-US" sz="4000" b="1" dirty="0">
                <a:solidFill>
                  <a:srgbClr val="002060"/>
                </a:solidFill>
              </a:rPr>
              <a:t>- Frontend</a:t>
            </a:r>
          </a:p>
        </p:txBody>
      </p:sp>
      <p:sp>
        <p:nvSpPr>
          <p:cNvPr id="3" name="Subtitle 2">
            <a:extLst>
              <a:ext uri="{FF2B5EF4-FFF2-40B4-BE49-F238E27FC236}">
                <a16:creationId xmlns:a16="http://schemas.microsoft.com/office/drawing/2014/main" id="{6E169A64-16E4-29B6-4CB4-4294F7DF5FD3}"/>
              </a:ext>
            </a:extLst>
          </p:cNvPr>
          <p:cNvSpPr>
            <a:spLocks noGrp="1"/>
          </p:cNvSpPr>
          <p:nvPr>
            <p:ph type="subTitle" idx="1"/>
          </p:nvPr>
        </p:nvSpPr>
        <p:spPr>
          <a:xfrm>
            <a:off x="1286256" y="1321128"/>
            <a:ext cx="9144000" cy="4968836"/>
          </a:xfrm>
        </p:spPr>
        <p:txBody>
          <a:bodyPr>
            <a:normAutofit/>
          </a:bodyPr>
          <a:lstStyle/>
          <a:p>
            <a:pPr marL="457200" indent="-457200" algn="just">
              <a:buFont typeface="+mj-lt"/>
              <a:buAutoNum type="arabicPeriod"/>
            </a:pPr>
            <a:r>
              <a:rPr lang="en-US" dirty="0">
                <a:solidFill>
                  <a:srgbClr val="002060"/>
                </a:solidFill>
              </a:rPr>
              <a:t>Tool: Visual Code</a:t>
            </a:r>
          </a:p>
          <a:p>
            <a:pPr marL="457200" indent="-457200" algn="just">
              <a:buFont typeface="+mj-lt"/>
              <a:buAutoNum type="arabicPeriod"/>
            </a:pPr>
            <a:r>
              <a:rPr lang="en-US" dirty="0">
                <a:solidFill>
                  <a:srgbClr val="002060"/>
                </a:solidFill>
              </a:rPr>
              <a:t>Platform: </a:t>
            </a:r>
            <a:r>
              <a:rPr lang="en-US" dirty="0" err="1">
                <a:solidFill>
                  <a:srgbClr val="002060"/>
                </a:solidFill>
              </a:rPr>
              <a:t>NodeJs</a:t>
            </a:r>
            <a:endParaRPr lang="en-US" dirty="0">
              <a:solidFill>
                <a:srgbClr val="002060"/>
              </a:solidFill>
            </a:endParaRPr>
          </a:p>
          <a:p>
            <a:pPr marL="457200" indent="-457200" algn="just">
              <a:buFont typeface="+mj-lt"/>
              <a:buAutoNum type="arabicPeriod"/>
            </a:pPr>
            <a:r>
              <a:rPr lang="en-US" dirty="0">
                <a:solidFill>
                  <a:srgbClr val="002060"/>
                </a:solidFill>
              </a:rPr>
              <a:t>Language: </a:t>
            </a:r>
            <a:r>
              <a:rPr lang="en-US" dirty="0" err="1">
                <a:solidFill>
                  <a:srgbClr val="002060"/>
                </a:solidFill>
              </a:rPr>
              <a:t>Javascript</a:t>
            </a:r>
            <a:endParaRPr lang="en-US" dirty="0">
              <a:solidFill>
                <a:srgbClr val="002060"/>
              </a:solidFill>
            </a:endParaRPr>
          </a:p>
          <a:p>
            <a:pPr marL="457200" indent="-457200" algn="just">
              <a:buFont typeface="+mj-lt"/>
              <a:buAutoNum type="arabicPeriod"/>
            </a:pPr>
            <a:r>
              <a:rPr lang="en-US" dirty="0">
                <a:solidFill>
                  <a:srgbClr val="002060"/>
                </a:solidFill>
              </a:rPr>
              <a:t>Support libraries:</a:t>
            </a:r>
          </a:p>
          <a:p>
            <a:pPr marL="800100" lvl="1" indent="-342900" algn="just">
              <a:buFont typeface="Arial" panose="020B0604020202020204" pitchFamily="34" charset="0"/>
              <a:buChar char="•"/>
            </a:pPr>
            <a:r>
              <a:rPr lang="en-US" dirty="0">
                <a:solidFill>
                  <a:srgbClr val="002060"/>
                </a:solidFill>
              </a:rPr>
              <a:t>	</a:t>
            </a:r>
            <a:r>
              <a:rPr lang="en-US" dirty="0" err="1">
                <a:solidFill>
                  <a:srgbClr val="002060"/>
                </a:solidFill>
              </a:rPr>
              <a:t>ReactJs</a:t>
            </a:r>
            <a:endParaRPr lang="en-US" dirty="0">
              <a:solidFill>
                <a:srgbClr val="002060"/>
              </a:solidFill>
            </a:endParaRPr>
          </a:p>
          <a:p>
            <a:pPr marL="1257300" lvl="2" indent="-342900" algn="just">
              <a:buFont typeface="Wingdings" panose="05000000000000000000" pitchFamily="2" charset="2"/>
              <a:buChar char="§"/>
            </a:pPr>
            <a:r>
              <a:rPr lang="en-US" dirty="0">
                <a:solidFill>
                  <a:srgbClr val="002060"/>
                </a:solidFill>
              </a:rPr>
              <a:t>	React Hooks</a:t>
            </a:r>
          </a:p>
          <a:p>
            <a:pPr marL="1257300" lvl="2" indent="-342900" algn="just">
              <a:buFont typeface="Wingdings" panose="05000000000000000000" pitchFamily="2" charset="2"/>
              <a:buChar char="§"/>
            </a:pPr>
            <a:r>
              <a:rPr lang="en-US" dirty="0">
                <a:solidFill>
                  <a:srgbClr val="002060"/>
                </a:solidFill>
              </a:rPr>
              <a:t>	React-bootstrap </a:t>
            </a:r>
          </a:p>
          <a:p>
            <a:pPr marL="800100" lvl="1" indent="-342900" algn="just">
              <a:buFont typeface="Arial" panose="020B0604020202020204" pitchFamily="34" charset="0"/>
              <a:buChar char="•"/>
            </a:pPr>
            <a:r>
              <a:rPr lang="en-US" dirty="0">
                <a:solidFill>
                  <a:srgbClr val="002060"/>
                </a:solidFill>
              </a:rPr>
              <a:t>	</a:t>
            </a:r>
            <a:r>
              <a:rPr lang="en-US" dirty="0" err="1">
                <a:solidFill>
                  <a:srgbClr val="002060"/>
                </a:solidFill>
              </a:rPr>
              <a:t>Formik</a:t>
            </a:r>
            <a:r>
              <a:rPr lang="en-US" dirty="0">
                <a:solidFill>
                  <a:srgbClr val="002060"/>
                </a:solidFill>
              </a:rPr>
              <a:t> </a:t>
            </a:r>
          </a:p>
          <a:p>
            <a:pPr marL="800100" lvl="1" indent="-342900" algn="just">
              <a:buFont typeface="Arial" panose="020B0604020202020204" pitchFamily="34" charset="0"/>
              <a:buChar char="•"/>
            </a:pPr>
            <a:r>
              <a:rPr lang="en-US" dirty="0">
                <a:solidFill>
                  <a:srgbClr val="002060"/>
                </a:solidFill>
              </a:rPr>
              <a:t>	Yup </a:t>
            </a:r>
          </a:p>
          <a:p>
            <a:pPr marL="800100" lvl="1" indent="-342900" algn="just">
              <a:buFont typeface="Arial" panose="020B0604020202020204" pitchFamily="34" charset="0"/>
              <a:buChar char="•"/>
            </a:pPr>
            <a:r>
              <a:rPr lang="en-US" dirty="0">
                <a:solidFill>
                  <a:srgbClr val="002060"/>
                </a:solidFill>
              </a:rPr>
              <a:t>	Prettier </a:t>
            </a:r>
          </a:p>
          <a:p>
            <a:pPr marL="800100" lvl="1" indent="-342900" algn="just">
              <a:buFont typeface="Arial" panose="020B0604020202020204" pitchFamily="34" charset="0"/>
              <a:buChar char="•"/>
            </a:pPr>
            <a:r>
              <a:rPr lang="en-US" dirty="0">
                <a:solidFill>
                  <a:srgbClr val="002060"/>
                </a:solidFill>
              </a:rPr>
              <a:t>	</a:t>
            </a:r>
            <a:r>
              <a:rPr lang="en-US" dirty="0" err="1">
                <a:solidFill>
                  <a:srgbClr val="002060"/>
                </a:solidFill>
              </a:rPr>
              <a:t>Scss</a:t>
            </a:r>
            <a:endParaRPr lang="en-US" dirty="0">
              <a:solidFill>
                <a:srgbClr val="002060"/>
              </a:solidFill>
            </a:endParaRPr>
          </a:p>
          <a:p>
            <a:pPr marL="800100" lvl="1" indent="-342900" algn="just">
              <a:buFont typeface="Arial" panose="020B0604020202020204" pitchFamily="34" charset="0"/>
              <a:buChar char="•"/>
            </a:pPr>
            <a:r>
              <a:rPr lang="en-US" dirty="0">
                <a:solidFill>
                  <a:srgbClr val="002060"/>
                </a:solidFill>
              </a:rPr>
              <a:t>	</a:t>
            </a:r>
            <a:r>
              <a:rPr lang="en-US" dirty="0" err="1">
                <a:solidFill>
                  <a:srgbClr val="002060"/>
                </a:solidFill>
              </a:rPr>
              <a:t>Eslint</a:t>
            </a:r>
            <a:endParaRPr lang="en-US" dirty="0">
              <a:solidFill>
                <a:srgbClr val="002060"/>
              </a:solidFill>
            </a:endParaRPr>
          </a:p>
          <a:p>
            <a:pPr marL="457200" indent="-457200" algn="just">
              <a:buFont typeface="+mj-lt"/>
              <a:buAutoNum type="arabicPeriod"/>
            </a:pPr>
            <a:r>
              <a:rPr lang="en-US" dirty="0">
                <a:solidFill>
                  <a:srgbClr val="002060"/>
                </a:solidFill>
              </a:rPr>
              <a:t>Design Pattern: Atomic</a:t>
            </a:r>
          </a:p>
        </p:txBody>
      </p:sp>
      <p:sp>
        <p:nvSpPr>
          <p:cNvPr id="5" name="Title 14">
            <a:extLst>
              <a:ext uri="{FF2B5EF4-FFF2-40B4-BE49-F238E27FC236}">
                <a16:creationId xmlns:a16="http://schemas.microsoft.com/office/drawing/2014/main" id="{BBA396AD-DA53-93A2-7B77-C4FF02A0A0B7}"/>
              </a:ext>
            </a:extLst>
          </p:cNvPr>
          <p:cNvSpPr txBox="1">
            <a:spLocks/>
          </p:cNvSpPr>
          <p:nvPr/>
        </p:nvSpPr>
        <p:spPr>
          <a:xfrm>
            <a:off x="0" y="0"/>
            <a:ext cx="11823192"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3.</a:t>
            </a:r>
            <a:r>
              <a:rPr lang="en-US" sz="4000" b="1" dirty="0">
                <a:solidFill>
                  <a:srgbClr val="FFFF00"/>
                </a:solidFill>
                <a:latin typeface="Calibri (Headings)"/>
              </a:rPr>
              <a:t>3 Ideas about technology and techniques used</a:t>
            </a:r>
          </a:p>
        </p:txBody>
      </p:sp>
      <p:pic>
        <p:nvPicPr>
          <p:cNvPr id="4" name="Picture 3">
            <a:extLst>
              <a:ext uri="{FF2B5EF4-FFF2-40B4-BE49-F238E27FC236}">
                <a16:creationId xmlns:a16="http://schemas.microsoft.com/office/drawing/2014/main" id="{55608A7F-98D9-4B3E-ABC3-499942244F3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4306" y="1602106"/>
            <a:ext cx="4211438" cy="3653788"/>
          </a:xfrm>
          <a:prstGeom prst="rect">
            <a:avLst/>
          </a:prstGeom>
          <a:noFill/>
          <a:ln>
            <a:noFill/>
          </a:ln>
        </p:spPr>
      </p:pic>
    </p:spTree>
    <p:extLst>
      <p:ext uri="{BB962C8B-B14F-4D97-AF65-F5344CB8AC3E}">
        <p14:creationId xmlns:p14="http://schemas.microsoft.com/office/powerpoint/2010/main" val="3253051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F19E4-8844-3133-BC48-29F72F01E7C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87F7ED7-6CD4-2461-23EA-A07535BBD404}"/>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5ED992-BEDD-89D3-C20E-D9CC9626BE4D}"/>
              </a:ext>
            </a:extLst>
          </p:cNvPr>
          <p:cNvSpPr>
            <a:spLocks noGrp="1"/>
          </p:cNvSpPr>
          <p:nvPr>
            <p:ph type="ctrTitle"/>
          </p:nvPr>
        </p:nvSpPr>
        <p:spPr>
          <a:xfrm>
            <a:off x="740664" y="720000"/>
            <a:ext cx="11451336" cy="603504"/>
          </a:xfrm>
        </p:spPr>
        <p:txBody>
          <a:bodyPr>
            <a:normAutofit fontScale="90000"/>
          </a:bodyPr>
          <a:lstStyle/>
          <a:p>
            <a:pPr algn="l"/>
            <a:r>
              <a:rPr lang="en-US" sz="4000" b="1" dirty="0">
                <a:solidFill>
                  <a:srgbClr val="002060"/>
                </a:solidFill>
              </a:rPr>
              <a:t>- Backend</a:t>
            </a:r>
          </a:p>
        </p:txBody>
      </p:sp>
      <p:sp>
        <p:nvSpPr>
          <p:cNvPr id="3" name="Subtitle 2">
            <a:extLst>
              <a:ext uri="{FF2B5EF4-FFF2-40B4-BE49-F238E27FC236}">
                <a16:creationId xmlns:a16="http://schemas.microsoft.com/office/drawing/2014/main" id="{3ED2A6AF-56EA-21C3-B605-F17702C69ADA}"/>
              </a:ext>
            </a:extLst>
          </p:cNvPr>
          <p:cNvSpPr>
            <a:spLocks noGrp="1"/>
          </p:cNvSpPr>
          <p:nvPr>
            <p:ph type="subTitle" idx="1"/>
          </p:nvPr>
        </p:nvSpPr>
        <p:spPr>
          <a:xfrm>
            <a:off x="1286256" y="1321128"/>
            <a:ext cx="9144000" cy="5534496"/>
          </a:xfrm>
        </p:spPr>
        <p:txBody>
          <a:bodyPr>
            <a:normAutofit/>
          </a:bodyPr>
          <a:lstStyle/>
          <a:p>
            <a:pPr marL="457200" indent="-457200" algn="just">
              <a:buFont typeface="+mj-lt"/>
              <a:buAutoNum type="arabicPeriod"/>
            </a:pPr>
            <a:r>
              <a:rPr lang="en-US" sz="2800" dirty="0">
                <a:solidFill>
                  <a:srgbClr val="002060"/>
                </a:solidFill>
              </a:rPr>
              <a:t>Tools: Visual Studio</a:t>
            </a:r>
          </a:p>
          <a:p>
            <a:pPr marL="457200" indent="-457200" algn="just">
              <a:buFont typeface="+mj-lt"/>
              <a:buAutoNum type="arabicPeriod"/>
            </a:pPr>
            <a:r>
              <a:rPr lang="en-US" sz="2800" dirty="0">
                <a:solidFill>
                  <a:srgbClr val="002060"/>
                </a:solidFill>
              </a:rPr>
              <a:t>Platform: </a:t>
            </a:r>
            <a:r>
              <a:rPr lang="en-US" sz="2800" dirty="0" err="1">
                <a:solidFill>
                  <a:srgbClr val="002060"/>
                </a:solidFill>
              </a:rPr>
              <a:t>.Net</a:t>
            </a:r>
            <a:r>
              <a:rPr lang="en-US" sz="2800" dirty="0">
                <a:solidFill>
                  <a:srgbClr val="002060"/>
                </a:solidFill>
              </a:rPr>
              <a:t> Core 7</a:t>
            </a:r>
          </a:p>
          <a:p>
            <a:pPr marL="457200" indent="-457200" algn="just">
              <a:buFont typeface="+mj-lt"/>
              <a:buAutoNum type="arabicPeriod"/>
            </a:pPr>
            <a:r>
              <a:rPr lang="en-US" sz="2800" dirty="0">
                <a:solidFill>
                  <a:srgbClr val="002060"/>
                </a:solidFill>
              </a:rPr>
              <a:t>Language: C#</a:t>
            </a:r>
          </a:p>
          <a:p>
            <a:pPr marL="457200" indent="-457200" algn="just">
              <a:buFont typeface="+mj-lt"/>
              <a:buAutoNum type="arabicPeriod"/>
            </a:pPr>
            <a:r>
              <a:rPr lang="en-US" sz="2800" dirty="0">
                <a:solidFill>
                  <a:srgbClr val="002060"/>
                </a:solidFill>
              </a:rPr>
              <a:t>Support libraries:</a:t>
            </a:r>
          </a:p>
          <a:p>
            <a:pPr marL="914400" lvl="1" indent="-457200" algn="just">
              <a:buFont typeface="Arial" panose="020B0604020202020204" pitchFamily="34" charset="0"/>
              <a:buChar char="•"/>
            </a:pPr>
            <a:r>
              <a:rPr lang="en-US" sz="2800" dirty="0">
                <a:solidFill>
                  <a:srgbClr val="002060"/>
                </a:solidFill>
              </a:rPr>
              <a:t>Entity Framework Core</a:t>
            </a:r>
          </a:p>
          <a:p>
            <a:pPr marL="914400" lvl="1" indent="-457200" algn="just">
              <a:buFont typeface="Arial" panose="020B0604020202020204" pitchFamily="34" charset="0"/>
              <a:buChar char="•"/>
            </a:pPr>
            <a:r>
              <a:rPr lang="en-US" sz="2800" dirty="0">
                <a:solidFill>
                  <a:srgbClr val="002060"/>
                </a:solidFill>
              </a:rPr>
              <a:t>Swagger</a:t>
            </a:r>
          </a:p>
          <a:p>
            <a:pPr marL="457200" indent="-457200" algn="just">
              <a:buFont typeface="+mj-lt"/>
              <a:buAutoNum type="arabicPeriod"/>
            </a:pPr>
            <a:r>
              <a:rPr lang="en-US" sz="2800" dirty="0">
                <a:solidFill>
                  <a:srgbClr val="002060"/>
                </a:solidFill>
              </a:rPr>
              <a:t>Design Pattern:</a:t>
            </a:r>
          </a:p>
          <a:p>
            <a:pPr marL="914400" lvl="1" indent="-457200" algn="just">
              <a:buFont typeface="Arial" panose="020B0604020202020204" pitchFamily="34" charset="0"/>
              <a:buChar char="•"/>
            </a:pPr>
            <a:r>
              <a:rPr lang="en-US" sz="2800" dirty="0">
                <a:solidFill>
                  <a:srgbClr val="002060"/>
                </a:solidFill>
              </a:rPr>
              <a:t>Repository</a:t>
            </a:r>
          </a:p>
          <a:p>
            <a:pPr marL="914400" lvl="1" indent="-457200" algn="just">
              <a:buFont typeface="Arial" panose="020B0604020202020204" pitchFamily="34" charset="0"/>
              <a:buChar char="•"/>
            </a:pPr>
            <a:r>
              <a:rPr lang="en-US" sz="2800" dirty="0">
                <a:solidFill>
                  <a:srgbClr val="002060"/>
                </a:solidFill>
              </a:rPr>
              <a:t>Dependency injection</a:t>
            </a:r>
          </a:p>
        </p:txBody>
      </p:sp>
      <p:sp>
        <p:nvSpPr>
          <p:cNvPr id="5" name="Title 14">
            <a:extLst>
              <a:ext uri="{FF2B5EF4-FFF2-40B4-BE49-F238E27FC236}">
                <a16:creationId xmlns:a16="http://schemas.microsoft.com/office/drawing/2014/main" id="{9AEC8CE3-EF7A-3E62-E533-EAEC7FF480CB}"/>
              </a:ext>
            </a:extLst>
          </p:cNvPr>
          <p:cNvSpPr txBox="1">
            <a:spLocks/>
          </p:cNvSpPr>
          <p:nvPr/>
        </p:nvSpPr>
        <p:spPr>
          <a:xfrm>
            <a:off x="0" y="0"/>
            <a:ext cx="11823192"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3.</a:t>
            </a:r>
            <a:r>
              <a:rPr lang="en-US" sz="4000" b="1" dirty="0">
                <a:solidFill>
                  <a:srgbClr val="FFFF00"/>
                </a:solidFill>
                <a:latin typeface="Calibri (Headings)"/>
              </a:rPr>
              <a:t>3 Ideas about technology and techniques used</a:t>
            </a:r>
          </a:p>
        </p:txBody>
      </p:sp>
      <p:pic>
        <p:nvPicPr>
          <p:cNvPr id="4" name="Picture 3">
            <a:extLst>
              <a:ext uri="{FF2B5EF4-FFF2-40B4-BE49-F238E27FC236}">
                <a16:creationId xmlns:a16="http://schemas.microsoft.com/office/drawing/2014/main" id="{642134FF-9CC4-1B85-4F3E-3138A5BB92E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3160" y="1766454"/>
            <a:ext cx="3717968" cy="3325091"/>
          </a:xfrm>
          <a:prstGeom prst="rect">
            <a:avLst/>
          </a:prstGeom>
          <a:noFill/>
          <a:ln>
            <a:noFill/>
          </a:ln>
        </p:spPr>
      </p:pic>
    </p:spTree>
    <p:extLst>
      <p:ext uri="{BB962C8B-B14F-4D97-AF65-F5344CB8AC3E}">
        <p14:creationId xmlns:p14="http://schemas.microsoft.com/office/powerpoint/2010/main" val="1695706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51713-5516-9CCC-2DBD-3F690D6C5D96}"/>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21735441-D865-3855-863A-D2F9A98ADDA7}"/>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1B7CD3-C984-7C5D-9EA6-0A6ED397CC03}"/>
              </a:ext>
            </a:extLst>
          </p:cNvPr>
          <p:cNvSpPr>
            <a:spLocks noGrp="1"/>
          </p:cNvSpPr>
          <p:nvPr>
            <p:ph type="ctrTitle"/>
          </p:nvPr>
        </p:nvSpPr>
        <p:spPr>
          <a:xfrm>
            <a:off x="740664" y="720000"/>
            <a:ext cx="11451336" cy="603504"/>
          </a:xfrm>
        </p:spPr>
        <p:txBody>
          <a:bodyPr>
            <a:normAutofit fontScale="90000"/>
          </a:bodyPr>
          <a:lstStyle/>
          <a:p>
            <a:pPr algn="l"/>
            <a:r>
              <a:rPr lang="en-US" sz="4000" b="1" dirty="0">
                <a:solidFill>
                  <a:srgbClr val="002060"/>
                </a:solidFill>
              </a:rPr>
              <a:t>- Database</a:t>
            </a:r>
          </a:p>
        </p:txBody>
      </p:sp>
      <p:sp>
        <p:nvSpPr>
          <p:cNvPr id="3" name="Subtitle 2">
            <a:extLst>
              <a:ext uri="{FF2B5EF4-FFF2-40B4-BE49-F238E27FC236}">
                <a16:creationId xmlns:a16="http://schemas.microsoft.com/office/drawing/2014/main" id="{BF8F3504-9195-4DAD-2A99-6CD1B241B34C}"/>
              </a:ext>
            </a:extLst>
          </p:cNvPr>
          <p:cNvSpPr>
            <a:spLocks noGrp="1"/>
          </p:cNvSpPr>
          <p:nvPr>
            <p:ph type="subTitle" idx="1"/>
          </p:nvPr>
        </p:nvSpPr>
        <p:spPr>
          <a:xfrm>
            <a:off x="1286256" y="1321128"/>
            <a:ext cx="5964289" cy="5534496"/>
          </a:xfrm>
        </p:spPr>
        <p:txBody>
          <a:bodyPr>
            <a:normAutofit/>
          </a:bodyPr>
          <a:lstStyle/>
          <a:p>
            <a:pPr marL="457200" indent="-457200" algn="just">
              <a:buFont typeface="+mj-lt"/>
              <a:buAutoNum type="arabicPeriod"/>
            </a:pPr>
            <a:r>
              <a:rPr lang="en-US" sz="2800" dirty="0">
                <a:solidFill>
                  <a:srgbClr val="002060"/>
                </a:solidFill>
              </a:rPr>
              <a:t>Platform: SQL Server 2022</a:t>
            </a:r>
          </a:p>
          <a:p>
            <a:pPr marL="457200" indent="-457200" algn="just">
              <a:buFont typeface="+mj-lt"/>
              <a:buAutoNum type="arabicPeriod"/>
            </a:pPr>
            <a:r>
              <a:rPr lang="en-US" sz="2800" dirty="0">
                <a:solidFill>
                  <a:srgbClr val="002060"/>
                </a:solidFill>
              </a:rPr>
              <a:t>Tool: MSSQL Server Management 19</a:t>
            </a:r>
          </a:p>
          <a:p>
            <a:pPr marL="457200" indent="-457200" algn="just">
              <a:buFont typeface="+mj-lt"/>
              <a:buAutoNum type="arabicPeriod"/>
            </a:pPr>
            <a:r>
              <a:rPr lang="en-US" sz="2800" dirty="0">
                <a:solidFill>
                  <a:srgbClr val="002060"/>
                </a:solidFill>
              </a:rPr>
              <a:t>Language: SQL</a:t>
            </a:r>
          </a:p>
        </p:txBody>
      </p:sp>
      <p:sp>
        <p:nvSpPr>
          <p:cNvPr id="5" name="Title 14">
            <a:extLst>
              <a:ext uri="{FF2B5EF4-FFF2-40B4-BE49-F238E27FC236}">
                <a16:creationId xmlns:a16="http://schemas.microsoft.com/office/drawing/2014/main" id="{7AD2FA7D-B96C-A6AC-6AF5-66B2769A6DB0}"/>
              </a:ext>
            </a:extLst>
          </p:cNvPr>
          <p:cNvSpPr txBox="1">
            <a:spLocks/>
          </p:cNvSpPr>
          <p:nvPr/>
        </p:nvSpPr>
        <p:spPr>
          <a:xfrm>
            <a:off x="0" y="0"/>
            <a:ext cx="11823192"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3.</a:t>
            </a:r>
            <a:r>
              <a:rPr lang="en-US" sz="4000" b="1" dirty="0">
                <a:solidFill>
                  <a:srgbClr val="FFFF00"/>
                </a:solidFill>
                <a:latin typeface="Calibri (Headings)"/>
              </a:rPr>
              <a:t>3 Ideas about technology and techniques used</a:t>
            </a:r>
          </a:p>
        </p:txBody>
      </p:sp>
      <p:pic>
        <p:nvPicPr>
          <p:cNvPr id="4" name="Picture 3">
            <a:extLst>
              <a:ext uri="{FF2B5EF4-FFF2-40B4-BE49-F238E27FC236}">
                <a16:creationId xmlns:a16="http://schemas.microsoft.com/office/drawing/2014/main" id="{15F0ABB7-0A50-364F-B9D4-96C295DCF5D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7324" y="1021751"/>
            <a:ext cx="3864012" cy="3116139"/>
          </a:xfrm>
          <a:prstGeom prst="rect">
            <a:avLst/>
          </a:prstGeom>
          <a:noFill/>
          <a:ln>
            <a:noFill/>
          </a:ln>
        </p:spPr>
      </p:pic>
    </p:spTree>
    <p:extLst>
      <p:ext uri="{BB962C8B-B14F-4D97-AF65-F5344CB8AC3E}">
        <p14:creationId xmlns:p14="http://schemas.microsoft.com/office/powerpoint/2010/main" val="791775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1C8A5-CBCF-2270-E103-26BBB3629BC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670E77E-F2EB-4016-D683-C20A929E04A9}"/>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4">
            <a:extLst>
              <a:ext uri="{FF2B5EF4-FFF2-40B4-BE49-F238E27FC236}">
                <a16:creationId xmlns:a16="http://schemas.microsoft.com/office/drawing/2014/main" id="{2B36E6A8-0B00-1342-7835-C6336727B7BD}"/>
              </a:ext>
            </a:extLst>
          </p:cNvPr>
          <p:cNvSpPr>
            <a:spLocks noGrp="1"/>
          </p:cNvSpPr>
          <p:nvPr>
            <p:ph type="ctrTitle"/>
          </p:nvPr>
        </p:nvSpPr>
        <p:spPr>
          <a:xfrm>
            <a:off x="0" y="0"/>
            <a:ext cx="6096000" cy="720000"/>
          </a:xfrm>
        </p:spPr>
        <p:txBody>
          <a:bodyPr>
            <a:normAutofit/>
          </a:bodyPr>
          <a:lstStyle/>
          <a:p>
            <a:pPr algn="l"/>
            <a:r>
              <a:rPr lang="en-US" sz="4000" b="1" dirty="0">
                <a:solidFill>
                  <a:schemeClr val="bg1"/>
                </a:solidFill>
                <a:latin typeface="Calibri (Headings)"/>
              </a:rPr>
              <a:t>   Contents</a:t>
            </a:r>
          </a:p>
        </p:txBody>
      </p:sp>
      <p:sp>
        <p:nvSpPr>
          <p:cNvPr id="16" name="Subtitle 15">
            <a:extLst>
              <a:ext uri="{FF2B5EF4-FFF2-40B4-BE49-F238E27FC236}">
                <a16:creationId xmlns:a16="http://schemas.microsoft.com/office/drawing/2014/main" id="{1AEED05E-12D0-6EAC-DDB9-4B77DF0CBDA3}"/>
              </a:ext>
            </a:extLst>
          </p:cNvPr>
          <p:cNvSpPr>
            <a:spLocks noGrp="1"/>
          </p:cNvSpPr>
          <p:nvPr>
            <p:ph type="subTitle" idx="1"/>
          </p:nvPr>
        </p:nvSpPr>
        <p:spPr>
          <a:xfrm>
            <a:off x="1524000" y="1087438"/>
            <a:ext cx="9144000" cy="3255962"/>
          </a:xfrm>
        </p:spPr>
        <p:txBody>
          <a:bodyPr>
            <a:noAutofit/>
          </a:bodyPr>
          <a:lstStyle/>
          <a:p>
            <a:pPr marL="342900" indent="-342900" algn="l">
              <a:buFont typeface="Wingdings" panose="05000000000000000000" pitchFamily="2" charset="2"/>
              <a:buChar char="§"/>
            </a:pPr>
            <a:r>
              <a:rPr lang="en-US" sz="2800" dirty="0">
                <a:solidFill>
                  <a:srgbClr val="002060"/>
                </a:solidFill>
                <a:latin typeface="Calibri (Headings)"/>
              </a:rPr>
              <a:t>P1. Survey, determination of requirements and ideas</a:t>
            </a:r>
          </a:p>
          <a:p>
            <a:pPr marL="342900" indent="-342900" algn="l">
              <a:lnSpc>
                <a:spcPct val="200000"/>
              </a:lnSpc>
              <a:buFont typeface="Wingdings" panose="05000000000000000000" pitchFamily="2" charset="2"/>
              <a:buChar char="§"/>
            </a:pPr>
            <a:r>
              <a:rPr lang="en-US" sz="2800" dirty="0">
                <a:solidFill>
                  <a:srgbClr val="FF0000"/>
                </a:solidFill>
                <a:latin typeface="Calibri (Headings)"/>
              </a:rPr>
              <a:t>P2. System analysis and design</a:t>
            </a:r>
          </a:p>
          <a:p>
            <a:pPr marL="342900" indent="-342900" algn="l">
              <a:lnSpc>
                <a:spcPct val="200000"/>
              </a:lnSpc>
              <a:buFont typeface="Wingdings" panose="05000000000000000000" pitchFamily="2" charset="2"/>
              <a:buChar char="§"/>
            </a:pPr>
            <a:r>
              <a:rPr lang="en-US" sz="2800" dirty="0">
                <a:solidFill>
                  <a:srgbClr val="002060"/>
                </a:solidFill>
                <a:latin typeface="Calibri (Headings)"/>
              </a:rPr>
              <a:t>P3. Demo</a:t>
            </a:r>
          </a:p>
          <a:p>
            <a:pPr algn="l"/>
            <a:endParaRPr lang="en-US" sz="2800" dirty="0">
              <a:solidFill>
                <a:srgbClr val="002060"/>
              </a:solidFill>
              <a:latin typeface="Calibri (Headings)"/>
            </a:endParaRPr>
          </a:p>
          <a:p>
            <a:endParaRPr lang="en-US" sz="2800" dirty="0">
              <a:latin typeface="Calibri (Headings)"/>
            </a:endParaRPr>
          </a:p>
        </p:txBody>
      </p:sp>
    </p:spTree>
    <p:extLst>
      <p:ext uri="{BB962C8B-B14F-4D97-AF65-F5344CB8AC3E}">
        <p14:creationId xmlns:p14="http://schemas.microsoft.com/office/powerpoint/2010/main" val="1793731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D1872-0357-1DB3-528B-99DD68903A1E}"/>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6E51ECFE-9D74-13A8-622B-56C629F2C0DB}"/>
              </a:ext>
            </a:extLst>
          </p:cNvPr>
          <p:cNvSpPr>
            <a:spLocks noGrp="1"/>
          </p:cNvSpPr>
          <p:nvPr>
            <p:ph type="title"/>
          </p:nvPr>
        </p:nvSpPr>
        <p:spPr>
          <a:xfrm>
            <a:off x="838200" y="720000"/>
            <a:ext cx="10515600" cy="970688"/>
          </a:xfrm>
        </p:spPr>
        <p:txBody>
          <a:bodyPr>
            <a:normAutofit/>
          </a:bodyPr>
          <a:lstStyle/>
          <a:p>
            <a:pPr algn="l"/>
            <a:r>
              <a:rPr lang="en-US" sz="4000" b="1" dirty="0">
                <a:solidFill>
                  <a:srgbClr val="002060"/>
                </a:solidFill>
                <a:latin typeface="+mn-lt"/>
              </a:rPr>
              <a:t>   1. </a:t>
            </a:r>
            <a:r>
              <a:rPr lang="en-US" sz="4000" b="1" dirty="0">
                <a:solidFill>
                  <a:srgbClr val="002060"/>
                </a:solidFill>
                <a:latin typeface="Calibri (Headings)"/>
              </a:rPr>
              <a:t>System analysis</a:t>
            </a:r>
          </a:p>
        </p:txBody>
      </p:sp>
      <p:sp>
        <p:nvSpPr>
          <p:cNvPr id="16" name="Subtitle 15">
            <a:extLst>
              <a:ext uri="{FF2B5EF4-FFF2-40B4-BE49-F238E27FC236}">
                <a16:creationId xmlns:a16="http://schemas.microsoft.com/office/drawing/2014/main" id="{32ABF9D8-D2A9-B23F-4105-8A3B9189122D}"/>
              </a:ext>
            </a:extLst>
          </p:cNvPr>
          <p:cNvSpPr>
            <a:spLocks noGrp="1"/>
          </p:cNvSpPr>
          <p:nvPr>
            <p:ph idx="1"/>
          </p:nvPr>
        </p:nvSpPr>
        <p:spPr>
          <a:xfrm>
            <a:off x="1203960" y="1786662"/>
            <a:ext cx="10515600" cy="4351338"/>
          </a:xfrm>
        </p:spPr>
        <p:txBody>
          <a:bodyPr>
            <a:noAutofit/>
          </a:bodyPr>
          <a:lstStyle/>
          <a:p>
            <a:pPr marL="514350" indent="-514350">
              <a:lnSpc>
                <a:spcPct val="100000"/>
              </a:lnSpc>
              <a:buFont typeface="+mj-lt"/>
              <a:buAutoNum type="arabicPeriod"/>
            </a:pPr>
            <a:r>
              <a:rPr lang="en-US" dirty="0">
                <a:solidFill>
                  <a:srgbClr val="002060"/>
                </a:solidFill>
                <a:latin typeface="Calibri (Headings)"/>
              </a:rPr>
              <a:t>Analyze topic requirements</a:t>
            </a:r>
          </a:p>
          <a:p>
            <a:pPr marL="514350" indent="-514350">
              <a:lnSpc>
                <a:spcPct val="100000"/>
              </a:lnSpc>
              <a:buFont typeface="+mj-lt"/>
              <a:buAutoNum type="arabicPeriod"/>
            </a:pPr>
            <a:r>
              <a:rPr lang="en-US" dirty="0">
                <a:solidFill>
                  <a:srgbClr val="002060"/>
                </a:solidFill>
                <a:latin typeface="Calibri (Headings)"/>
              </a:rPr>
              <a:t>Sitemap</a:t>
            </a:r>
          </a:p>
          <a:p>
            <a:pPr marL="514350" indent="-514350">
              <a:lnSpc>
                <a:spcPct val="100000"/>
              </a:lnSpc>
              <a:buFont typeface="+mj-lt"/>
              <a:buAutoNum type="arabicPeriod"/>
            </a:pPr>
            <a:r>
              <a:rPr lang="en-US" sz="2800" dirty="0">
                <a:solidFill>
                  <a:srgbClr val="002060"/>
                </a:solidFill>
                <a:latin typeface="Calibri (Headings)"/>
              </a:rPr>
              <a:t>Analyze system functions</a:t>
            </a:r>
          </a:p>
          <a:p>
            <a:pPr marL="514350" indent="-514350">
              <a:lnSpc>
                <a:spcPct val="100000"/>
              </a:lnSpc>
              <a:buFont typeface="+mj-lt"/>
              <a:buAutoNum type="arabicPeriod"/>
            </a:pPr>
            <a:endParaRPr lang="en-US" sz="2800" dirty="0">
              <a:solidFill>
                <a:srgbClr val="002060"/>
              </a:solidFill>
              <a:latin typeface="Calibri (Headings)"/>
            </a:endParaRPr>
          </a:p>
        </p:txBody>
      </p:sp>
      <p:sp>
        <p:nvSpPr>
          <p:cNvPr id="2" name="Rectangle 1">
            <a:extLst>
              <a:ext uri="{FF2B5EF4-FFF2-40B4-BE49-F238E27FC236}">
                <a16:creationId xmlns:a16="http://schemas.microsoft.com/office/drawing/2014/main" id="{FEFFC90B-7EF6-6F0C-7D95-A3F637FFD8EB}"/>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4">
            <a:extLst>
              <a:ext uri="{FF2B5EF4-FFF2-40B4-BE49-F238E27FC236}">
                <a16:creationId xmlns:a16="http://schemas.microsoft.com/office/drawing/2014/main" id="{2F1D774B-C170-5B2D-5731-69BDCF143249}"/>
              </a:ext>
            </a:extLst>
          </p:cNvPr>
          <p:cNvSpPr txBox="1">
            <a:spLocks/>
          </p:cNvSpPr>
          <p:nvPr/>
        </p:nvSpPr>
        <p:spPr>
          <a:xfrm>
            <a:off x="0" y="0"/>
            <a:ext cx="10917936"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mn-lt"/>
              </a:rPr>
              <a:t>   System analysis and design</a:t>
            </a:r>
          </a:p>
        </p:txBody>
      </p:sp>
    </p:spTree>
    <p:extLst>
      <p:ext uri="{BB962C8B-B14F-4D97-AF65-F5344CB8AC3E}">
        <p14:creationId xmlns:p14="http://schemas.microsoft.com/office/powerpoint/2010/main" val="1944017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5762E-0FB3-9A9E-D57C-23332F334AAD}"/>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DEE7A64-02E5-05B6-C17B-39CE977F8645}"/>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E264BC64-563D-9726-F77E-FF97EDDDCF3B}"/>
              </a:ext>
            </a:extLst>
          </p:cNvPr>
          <p:cNvSpPr>
            <a:spLocks noGrp="1"/>
          </p:cNvSpPr>
          <p:nvPr>
            <p:ph type="subTitle" idx="1"/>
          </p:nvPr>
        </p:nvSpPr>
        <p:spPr>
          <a:xfrm>
            <a:off x="443345" y="843213"/>
            <a:ext cx="11594400" cy="5931660"/>
          </a:xfrm>
        </p:spPr>
        <p:txBody>
          <a:bodyPr>
            <a:normAutofit fontScale="85000" lnSpcReduction="20000"/>
          </a:bodyPr>
          <a:lstStyle/>
          <a:p>
            <a:pPr marL="457200" indent="-457200" algn="just">
              <a:buFont typeface="+mj-lt"/>
              <a:buAutoNum type="arabicPeriod"/>
            </a:pPr>
            <a:r>
              <a:rPr lang="en-US" dirty="0">
                <a:solidFill>
                  <a:srgbClr val="002060"/>
                </a:solidFill>
              </a:rPr>
              <a:t>System Overview:</a:t>
            </a:r>
          </a:p>
          <a:p>
            <a:pPr marL="914400" lvl="1" indent="-457200" algn="just">
              <a:buFont typeface="Arial" panose="020B0604020202020204" pitchFamily="34" charset="0"/>
              <a:buChar char="•"/>
            </a:pPr>
            <a:r>
              <a:rPr lang="en-US" dirty="0">
                <a:solidFill>
                  <a:srgbClr val="002060"/>
                </a:solidFill>
              </a:rPr>
              <a:t>An online auction platform for buying and selling goods.</a:t>
            </a:r>
          </a:p>
          <a:p>
            <a:pPr marL="914400" lvl="1" indent="-457200" algn="just">
              <a:buFont typeface="Arial" panose="020B0604020202020204" pitchFamily="34" charset="0"/>
              <a:buChar char="•"/>
            </a:pPr>
            <a:r>
              <a:rPr lang="en-US" dirty="0">
                <a:solidFill>
                  <a:srgbClr val="002060"/>
                </a:solidFill>
              </a:rPr>
              <a:t>Key features include user registration, login, and personal information management.</a:t>
            </a:r>
          </a:p>
          <a:p>
            <a:pPr marL="457200" indent="-457200" algn="just">
              <a:buFont typeface="+mj-lt"/>
              <a:buAutoNum type="arabicPeriod"/>
            </a:pPr>
            <a:r>
              <a:rPr lang="en-US" dirty="0">
                <a:solidFill>
                  <a:srgbClr val="002060"/>
                </a:solidFill>
              </a:rPr>
              <a:t>User Types:</a:t>
            </a:r>
          </a:p>
          <a:p>
            <a:pPr marL="914400" lvl="1" indent="-457200" algn="just">
              <a:buFont typeface="Arial" panose="020B0604020202020204" pitchFamily="34" charset="0"/>
              <a:buChar char="•"/>
            </a:pPr>
            <a:r>
              <a:rPr lang="en-US" dirty="0">
                <a:solidFill>
                  <a:srgbClr val="002060"/>
                </a:solidFill>
              </a:rPr>
              <a:t>Manager: Manages categories and users.</a:t>
            </a:r>
          </a:p>
          <a:p>
            <a:pPr marL="914400" lvl="1" indent="-457200" algn="just">
              <a:buFont typeface="Arial" panose="020B0604020202020204" pitchFamily="34" charset="0"/>
              <a:buChar char="•"/>
            </a:pPr>
            <a:r>
              <a:rPr lang="en-US" dirty="0">
                <a:solidFill>
                  <a:srgbClr val="002060"/>
                </a:solidFill>
              </a:rPr>
              <a:t>Buyer: Views auctioned items, places bids, and checks bid history.</a:t>
            </a:r>
          </a:p>
          <a:p>
            <a:pPr marL="914400" lvl="1" indent="-457200" algn="just">
              <a:buFont typeface="Arial" panose="020B0604020202020204" pitchFamily="34" charset="0"/>
              <a:buChar char="•"/>
            </a:pPr>
            <a:r>
              <a:rPr lang="en-US" dirty="0">
                <a:solidFill>
                  <a:srgbClr val="002060"/>
                </a:solidFill>
              </a:rPr>
              <a:t>Seller: Posts items for sale.</a:t>
            </a:r>
          </a:p>
          <a:p>
            <a:pPr marL="457200" indent="-457200" algn="just">
              <a:buFont typeface="+mj-lt"/>
              <a:buAutoNum type="arabicPeriod"/>
            </a:pPr>
            <a:r>
              <a:rPr lang="en-US" dirty="0">
                <a:solidFill>
                  <a:srgbClr val="002060"/>
                </a:solidFill>
              </a:rPr>
              <a:t>Home Page:</a:t>
            </a:r>
          </a:p>
          <a:p>
            <a:pPr marL="914400" lvl="1" indent="-457200" algn="just">
              <a:buFont typeface="Arial" panose="020B0604020202020204" pitchFamily="34" charset="0"/>
              <a:buChar char="•"/>
            </a:pPr>
            <a:r>
              <a:rPr lang="en-US" dirty="0">
                <a:solidFill>
                  <a:srgbClr val="002060"/>
                </a:solidFill>
              </a:rPr>
              <a:t>Displays featured items and search functionality.</a:t>
            </a:r>
          </a:p>
          <a:p>
            <a:pPr marL="914400" lvl="1" indent="-457200" algn="just">
              <a:buFont typeface="Arial" panose="020B0604020202020204" pitchFamily="34" charset="0"/>
              <a:buChar char="•"/>
            </a:pPr>
            <a:r>
              <a:rPr lang="en-US" dirty="0">
                <a:solidFill>
                  <a:srgbClr val="002060"/>
                </a:solidFill>
              </a:rPr>
              <a:t>Lists available categories.</a:t>
            </a:r>
          </a:p>
          <a:p>
            <a:pPr marL="457200" indent="-457200" algn="just">
              <a:buFont typeface="+mj-lt"/>
              <a:buAutoNum type="arabicPeriod"/>
            </a:pPr>
            <a:r>
              <a:rPr lang="en-US" dirty="0">
                <a:solidFill>
                  <a:srgbClr val="002060"/>
                </a:solidFill>
              </a:rPr>
              <a:t>Item Selling:</a:t>
            </a:r>
          </a:p>
          <a:p>
            <a:pPr marL="914400" lvl="1" indent="-457200" algn="just">
              <a:buFont typeface="Arial" panose="020B0604020202020204" pitchFamily="34" charset="0"/>
              <a:buChar char="•"/>
            </a:pPr>
            <a:r>
              <a:rPr lang="en-US" dirty="0">
                <a:solidFill>
                  <a:srgbClr val="002060"/>
                </a:solidFill>
              </a:rPr>
              <a:t>Sellers provide item details: title, description, image, minimum bid, auction end date, and bid increment.</a:t>
            </a:r>
          </a:p>
          <a:p>
            <a:pPr marL="457200" indent="-457200" algn="just">
              <a:buFont typeface="+mj-lt"/>
              <a:buAutoNum type="arabicPeriod"/>
            </a:pPr>
            <a:r>
              <a:rPr lang="en-US" dirty="0">
                <a:solidFill>
                  <a:srgbClr val="002060"/>
                </a:solidFill>
              </a:rPr>
              <a:t>Item Buying:</a:t>
            </a:r>
          </a:p>
          <a:p>
            <a:pPr marL="914400" lvl="1" indent="-457200" algn="just">
              <a:buFont typeface="Arial" panose="020B0604020202020204" pitchFamily="34" charset="0"/>
              <a:buChar char="•"/>
            </a:pPr>
            <a:r>
              <a:rPr lang="en-US" dirty="0">
                <a:solidFill>
                  <a:srgbClr val="002060"/>
                </a:solidFill>
              </a:rPr>
              <a:t>Buyers view auctioned items, place bids, and track bid history.</a:t>
            </a:r>
          </a:p>
          <a:p>
            <a:pPr marL="457200" indent="-457200" algn="just">
              <a:buFont typeface="+mj-lt"/>
              <a:buAutoNum type="arabicPeriod"/>
            </a:pPr>
            <a:r>
              <a:rPr lang="en-US" dirty="0">
                <a:solidFill>
                  <a:srgbClr val="002060"/>
                </a:solidFill>
              </a:rPr>
              <a:t>Rating System:</a:t>
            </a:r>
          </a:p>
          <a:p>
            <a:pPr marL="914400" lvl="1" indent="-457200" algn="just">
              <a:buFont typeface="Arial" panose="020B0604020202020204" pitchFamily="34" charset="0"/>
              <a:buChar char="•"/>
            </a:pPr>
            <a:r>
              <a:rPr lang="en-US" dirty="0">
                <a:solidFill>
                  <a:srgbClr val="002060"/>
                </a:solidFill>
              </a:rPr>
              <a:t>Buyers and sellers rate each other after transactions.</a:t>
            </a:r>
          </a:p>
          <a:p>
            <a:pPr marL="457200" indent="-457200" algn="just">
              <a:buFont typeface="+mj-lt"/>
              <a:buAutoNum type="arabicPeriod"/>
            </a:pPr>
            <a:r>
              <a:rPr lang="en-US" dirty="0">
                <a:solidFill>
                  <a:srgbClr val="002060"/>
                </a:solidFill>
              </a:rPr>
              <a:t>Notifications:</a:t>
            </a:r>
          </a:p>
          <a:p>
            <a:pPr marL="914400" lvl="1" indent="-457200" algn="just">
              <a:buFont typeface="Arial" panose="020B0604020202020204" pitchFamily="34" charset="0"/>
              <a:buChar char="•"/>
            </a:pPr>
            <a:r>
              <a:rPr lang="en-US" dirty="0">
                <a:solidFill>
                  <a:srgbClr val="002060"/>
                </a:solidFill>
              </a:rPr>
              <a:t>Automated notifications for auction end dates.</a:t>
            </a:r>
          </a:p>
          <a:p>
            <a:pPr marL="457200" indent="-457200" algn="just">
              <a:buFont typeface="+mj-lt"/>
              <a:buAutoNum type="arabicPeriod"/>
            </a:pPr>
            <a:r>
              <a:rPr lang="en-US" dirty="0">
                <a:solidFill>
                  <a:srgbClr val="002060"/>
                </a:solidFill>
              </a:rPr>
              <a:t>Automated Processes:</a:t>
            </a:r>
          </a:p>
          <a:p>
            <a:pPr marL="914400" lvl="1" indent="-457200" algn="just">
              <a:buFont typeface="Arial" panose="020B0604020202020204" pitchFamily="34" charset="0"/>
              <a:buChar char="•"/>
            </a:pPr>
            <a:r>
              <a:rPr lang="en-US" dirty="0">
                <a:solidFill>
                  <a:srgbClr val="002060"/>
                </a:solidFill>
              </a:rPr>
              <a:t>System manages notifications, item status, and bid updates.</a:t>
            </a:r>
          </a:p>
        </p:txBody>
      </p:sp>
      <p:sp>
        <p:nvSpPr>
          <p:cNvPr id="4" name="Rectangle 3">
            <a:extLst>
              <a:ext uri="{FF2B5EF4-FFF2-40B4-BE49-F238E27FC236}">
                <a16:creationId xmlns:a16="http://schemas.microsoft.com/office/drawing/2014/main" id="{5FB95751-E5D9-5F6D-9FBE-611FE361AA4F}"/>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4">
            <a:extLst>
              <a:ext uri="{FF2B5EF4-FFF2-40B4-BE49-F238E27FC236}">
                <a16:creationId xmlns:a16="http://schemas.microsoft.com/office/drawing/2014/main" id="{793A51BF-807F-933E-AC2F-1AB57D2EECC4}"/>
              </a:ext>
            </a:extLst>
          </p:cNvPr>
          <p:cNvSpPr txBox="1">
            <a:spLocks/>
          </p:cNvSpPr>
          <p:nvPr/>
        </p:nvSpPr>
        <p:spPr>
          <a:xfrm>
            <a:off x="0" y="0"/>
            <a:ext cx="7239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1 Analyze topic requirements</a:t>
            </a:r>
          </a:p>
        </p:txBody>
      </p:sp>
    </p:spTree>
    <p:extLst>
      <p:ext uri="{BB962C8B-B14F-4D97-AF65-F5344CB8AC3E}">
        <p14:creationId xmlns:p14="http://schemas.microsoft.com/office/powerpoint/2010/main" val="1428747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F13AB-D0A7-E9A1-2B00-A45F499CF14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880A27E-F7D7-981D-94CB-87295AA061AF}"/>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86555AFF-34A1-E2DA-D24C-48657197008B}"/>
              </a:ext>
            </a:extLst>
          </p:cNvPr>
          <p:cNvSpPr txBox="1">
            <a:spLocks/>
          </p:cNvSpPr>
          <p:nvPr/>
        </p:nvSpPr>
        <p:spPr>
          <a:xfrm>
            <a:off x="0" y="0"/>
            <a:ext cx="6096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2 Sitemap</a:t>
            </a:r>
          </a:p>
        </p:txBody>
      </p:sp>
      <p:pic>
        <p:nvPicPr>
          <p:cNvPr id="4" name="Picture 3">
            <a:extLst>
              <a:ext uri="{FF2B5EF4-FFF2-40B4-BE49-F238E27FC236}">
                <a16:creationId xmlns:a16="http://schemas.microsoft.com/office/drawing/2014/main" id="{9257752D-9B39-FEBD-9292-6EEB6E4AB537}"/>
              </a:ext>
            </a:extLst>
          </p:cNvPr>
          <p:cNvPicPr>
            <a:picLocks noChangeAspect="1"/>
          </p:cNvPicPr>
          <p:nvPr/>
        </p:nvPicPr>
        <p:blipFill>
          <a:blip r:embed="rId2"/>
          <a:stretch>
            <a:fillRect/>
          </a:stretch>
        </p:blipFill>
        <p:spPr>
          <a:xfrm>
            <a:off x="825854" y="910415"/>
            <a:ext cx="10540292" cy="5037170"/>
          </a:xfrm>
          <a:prstGeom prst="rect">
            <a:avLst/>
          </a:prstGeom>
        </p:spPr>
      </p:pic>
    </p:spTree>
    <p:extLst>
      <p:ext uri="{BB962C8B-B14F-4D97-AF65-F5344CB8AC3E}">
        <p14:creationId xmlns:p14="http://schemas.microsoft.com/office/powerpoint/2010/main" val="2775291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24446-92B7-3284-9A57-81D792DD04E9}"/>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4BF1C10D-5E0C-F667-A8B7-73DCD914C8B2}"/>
              </a:ext>
            </a:extLst>
          </p:cNvPr>
          <p:cNvSpPr>
            <a:spLocks noGrp="1"/>
          </p:cNvSpPr>
          <p:nvPr>
            <p:ph type="title"/>
          </p:nvPr>
        </p:nvSpPr>
        <p:spPr>
          <a:xfrm>
            <a:off x="838200" y="720000"/>
            <a:ext cx="10515600" cy="970688"/>
          </a:xfrm>
        </p:spPr>
        <p:txBody>
          <a:bodyPr>
            <a:normAutofit/>
          </a:bodyPr>
          <a:lstStyle/>
          <a:p>
            <a:pPr algn="l"/>
            <a:r>
              <a:rPr lang="en-US" sz="4000" b="1" dirty="0">
                <a:solidFill>
                  <a:srgbClr val="002060"/>
                </a:solidFill>
                <a:latin typeface="Calibri (Headings)"/>
              </a:rPr>
              <a:t>What is an online auction?</a:t>
            </a:r>
          </a:p>
        </p:txBody>
      </p:sp>
      <p:sp>
        <p:nvSpPr>
          <p:cNvPr id="9" name="Rectangle 8">
            <a:extLst>
              <a:ext uri="{FF2B5EF4-FFF2-40B4-BE49-F238E27FC236}">
                <a16:creationId xmlns:a16="http://schemas.microsoft.com/office/drawing/2014/main" id="{3823A5C1-BAB9-6921-AF37-0F3ACFC6DDEB}"/>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4">
            <a:extLst>
              <a:ext uri="{FF2B5EF4-FFF2-40B4-BE49-F238E27FC236}">
                <a16:creationId xmlns:a16="http://schemas.microsoft.com/office/drawing/2014/main" id="{747A197B-771D-13FF-DA27-9EF856D029A1}"/>
              </a:ext>
            </a:extLst>
          </p:cNvPr>
          <p:cNvSpPr txBox="1">
            <a:spLocks/>
          </p:cNvSpPr>
          <p:nvPr/>
        </p:nvSpPr>
        <p:spPr>
          <a:xfrm>
            <a:off x="0" y="0"/>
            <a:ext cx="6096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mn-lt"/>
              </a:rPr>
              <a:t>   </a:t>
            </a:r>
            <a:r>
              <a:rPr lang="en-US" sz="4000" b="1" dirty="0">
                <a:solidFill>
                  <a:schemeClr val="bg1"/>
                </a:solidFill>
                <a:latin typeface="Calibri (Headings)"/>
              </a:rPr>
              <a:t>Introduction</a:t>
            </a:r>
          </a:p>
        </p:txBody>
      </p:sp>
      <p:sp>
        <p:nvSpPr>
          <p:cNvPr id="20" name="TextBox 13">
            <a:extLst>
              <a:ext uri="{FF2B5EF4-FFF2-40B4-BE49-F238E27FC236}">
                <a16:creationId xmlns:a16="http://schemas.microsoft.com/office/drawing/2014/main" id="{0143703B-02FF-2530-50EE-4178801B1DF3}"/>
              </a:ext>
            </a:extLst>
          </p:cNvPr>
          <p:cNvSpPr txBox="1"/>
          <p:nvPr/>
        </p:nvSpPr>
        <p:spPr>
          <a:xfrm>
            <a:off x="838200" y="1690688"/>
            <a:ext cx="6888480" cy="2215991"/>
          </a:xfrm>
          <a:prstGeom prst="rect">
            <a:avLst/>
          </a:prstGeom>
        </p:spPr>
        <p:txBody>
          <a:bodyPr wrap="square" lIns="0" tIns="0" rIns="0" bIns="0" rtlCol="0" anchor="t">
            <a:spAutoFit/>
          </a:bodyPr>
          <a:lstStyle/>
          <a:p>
            <a:pPr marL="247650" algn="just">
              <a:spcBef>
                <a:spcPts val="600"/>
              </a:spcBef>
              <a:spcAft>
                <a:spcPts val="600"/>
              </a:spcAft>
            </a:pPr>
            <a:r>
              <a:rPr lang="en-US" sz="2400" kern="100" dirty="0">
                <a:solidFill>
                  <a:srgbClr val="002060"/>
                </a:solidFill>
                <a:effectLst/>
                <a:ea typeface="Calibri" panose="020F0502020204030204" pitchFamily="34" charset="0"/>
                <a:cs typeface="Times New Roman" panose="02020603050405020304" pitchFamily="18" charset="0"/>
              </a:rPr>
              <a:t>Online auctions are auction activities through information systems. Organizations and individuals can independently organize online auctions or use the online auction services of other organizations or individuals. Auctions can take place through the auction floor or the seller's sales website.</a:t>
            </a:r>
          </a:p>
        </p:txBody>
      </p:sp>
      <p:grpSp>
        <p:nvGrpSpPr>
          <p:cNvPr id="21" name="Group 14">
            <a:extLst>
              <a:ext uri="{FF2B5EF4-FFF2-40B4-BE49-F238E27FC236}">
                <a16:creationId xmlns:a16="http://schemas.microsoft.com/office/drawing/2014/main" id="{74664C5A-856D-2159-5868-9DCE628C7E58}"/>
              </a:ext>
            </a:extLst>
          </p:cNvPr>
          <p:cNvGrpSpPr/>
          <p:nvPr/>
        </p:nvGrpSpPr>
        <p:grpSpPr>
          <a:xfrm>
            <a:off x="7936992" y="1690688"/>
            <a:ext cx="4048292" cy="4815951"/>
            <a:chOff x="1859907" y="-281188"/>
            <a:chExt cx="5397723" cy="7628021"/>
          </a:xfrm>
        </p:grpSpPr>
        <p:pic>
          <p:nvPicPr>
            <p:cNvPr id="22" name="Picture 15">
              <a:extLst>
                <a:ext uri="{FF2B5EF4-FFF2-40B4-BE49-F238E27FC236}">
                  <a16:creationId xmlns:a16="http://schemas.microsoft.com/office/drawing/2014/main" id="{3F908600-356F-6502-0A05-422619060505}"/>
                </a:ext>
              </a:extLst>
            </p:cNvPr>
            <p:cNvPicPr>
              <a:picLocks noChangeAspect="1"/>
            </p:cNvPicPr>
            <p:nvPr/>
          </p:nvPicPr>
          <p:blipFill>
            <a:blip r:embed="rId2">
              <a:extLst>
                <a:ext uri="{28A0092B-C50C-407E-A947-70E740481C1C}">
                  <a14:useLocalDpi xmlns:a14="http://schemas.microsoft.com/office/drawing/2010/main" val="0"/>
                </a:ext>
              </a:extLst>
            </a:blip>
            <a:srcRect l="25106" r="25106"/>
            <a:stretch/>
          </p:blipFill>
          <p:spPr>
            <a:xfrm>
              <a:off x="1859907" y="-281188"/>
              <a:ext cx="5397723" cy="7628021"/>
            </a:xfrm>
            <a:prstGeom prst="rect">
              <a:avLst/>
            </a:prstGeom>
          </p:spPr>
        </p:pic>
      </p:grpSp>
      <p:pic>
        <p:nvPicPr>
          <p:cNvPr id="24" name="Picture 23">
            <a:extLst>
              <a:ext uri="{FF2B5EF4-FFF2-40B4-BE49-F238E27FC236}">
                <a16:creationId xmlns:a16="http://schemas.microsoft.com/office/drawing/2014/main" id="{63EEB4E1-8570-013F-E38F-E33C08ACA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0348" y="4238927"/>
            <a:ext cx="4031488" cy="2267712"/>
          </a:xfrm>
          <a:prstGeom prst="rect">
            <a:avLst/>
          </a:prstGeom>
        </p:spPr>
      </p:pic>
    </p:spTree>
    <p:extLst>
      <p:ext uri="{BB962C8B-B14F-4D97-AF65-F5344CB8AC3E}">
        <p14:creationId xmlns:p14="http://schemas.microsoft.com/office/powerpoint/2010/main" val="16729941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087CC-D9E6-EBCC-D274-BD35FC9BB9F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F330251-93EA-5BB7-A1E4-CFE44D9D9E51}"/>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B18129BF-B7F1-3C19-DE46-D42DF507EB75}"/>
              </a:ext>
            </a:extLst>
          </p:cNvPr>
          <p:cNvSpPr txBox="1">
            <a:spLocks/>
          </p:cNvSpPr>
          <p:nvPr/>
        </p:nvSpPr>
        <p:spPr>
          <a:xfrm>
            <a:off x="0" y="0"/>
            <a:ext cx="6821424"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a:t>
            </a:r>
            <a:r>
              <a:rPr lang="en-US" sz="4000" b="1" dirty="0">
                <a:solidFill>
                  <a:srgbClr val="FFFF00"/>
                </a:solidFill>
                <a:latin typeface="Calibri (Headings)"/>
              </a:rPr>
              <a:t>2.3 Analyze system functions</a:t>
            </a:r>
          </a:p>
        </p:txBody>
      </p:sp>
      <p:sp>
        <p:nvSpPr>
          <p:cNvPr id="2" name="Title 1">
            <a:extLst>
              <a:ext uri="{FF2B5EF4-FFF2-40B4-BE49-F238E27FC236}">
                <a16:creationId xmlns:a16="http://schemas.microsoft.com/office/drawing/2014/main" id="{4777868E-6503-FDD9-9014-0B8C40BEE35B}"/>
              </a:ext>
            </a:extLst>
          </p:cNvPr>
          <p:cNvSpPr>
            <a:spLocks noGrp="1"/>
          </p:cNvSpPr>
          <p:nvPr>
            <p:ph type="title"/>
          </p:nvPr>
        </p:nvSpPr>
        <p:spPr>
          <a:xfrm>
            <a:off x="839788" y="720000"/>
            <a:ext cx="3932237" cy="720000"/>
          </a:xfrm>
        </p:spPr>
        <p:txBody>
          <a:bodyPr>
            <a:normAutofit/>
          </a:bodyPr>
          <a:lstStyle/>
          <a:p>
            <a:r>
              <a:rPr lang="en-US" sz="4000" b="1" dirty="0" err="1"/>
              <a:t>Usecase</a:t>
            </a:r>
            <a:r>
              <a:rPr lang="en-US" sz="4000" b="1" dirty="0"/>
              <a:t> overview</a:t>
            </a:r>
          </a:p>
        </p:txBody>
      </p:sp>
      <p:sp>
        <p:nvSpPr>
          <p:cNvPr id="5" name="Text Placeholder 4">
            <a:extLst>
              <a:ext uri="{FF2B5EF4-FFF2-40B4-BE49-F238E27FC236}">
                <a16:creationId xmlns:a16="http://schemas.microsoft.com/office/drawing/2014/main" id="{1CD3B8FD-C33F-9DC1-538D-D3341398CDD7}"/>
              </a:ext>
            </a:extLst>
          </p:cNvPr>
          <p:cNvSpPr>
            <a:spLocks noGrp="1"/>
          </p:cNvSpPr>
          <p:nvPr>
            <p:ph type="body" sz="half" idx="2"/>
          </p:nvPr>
        </p:nvSpPr>
        <p:spPr>
          <a:xfrm>
            <a:off x="839788" y="1440000"/>
            <a:ext cx="3932237" cy="4428988"/>
          </a:xfrm>
        </p:spPr>
        <p:txBody>
          <a:bodyPr>
            <a:normAutofit fontScale="92500" lnSpcReduction="10000"/>
          </a:bodyPr>
          <a:lstStyle/>
          <a:p>
            <a:pPr algn="just"/>
            <a:r>
              <a:rPr lang="en-US" dirty="0"/>
              <a:t>- System actors include:</a:t>
            </a:r>
          </a:p>
          <a:p>
            <a:pPr marL="342900" indent="-342900" algn="just">
              <a:buFont typeface="+mj-lt"/>
              <a:buAutoNum type="arabicPeriod"/>
            </a:pPr>
            <a:r>
              <a:rPr lang="en-US" dirty="0"/>
              <a:t>User (User): This is the basic user of the system. They can register, log in, log out, update their profile and view user rankings.</a:t>
            </a:r>
          </a:p>
          <a:p>
            <a:pPr marL="342900" indent="-342900" algn="just">
              <a:buFont typeface="+mj-lt"/>
              <a:buAutoNum type="arabicPeriod"/>
            </a:pPr>
            <a:r>
              <a:rPr lang="en-US" dirty="0"/>
              <a:t>Manager (Admin): The manager has the right to manage categories and users in the system. They can add, edit, or delete categories and manage users.</a:t>
            </a:r>
          </a:p>
          <a:p>
            <a:pPr marL="342900" indent="-342900" algn="just">
              <a:buFont typeface="+mj-lt"/>
              <a:buAutoNum type="arabicPeriod"/>
            </a:pPr>
            <a:r>
              <a:rPr lang="en-US" dirty="0"/>
              <a:t>Buyer: Buyers can bid, view auctions, rate auctions, view auction listings, view announcements, and search for items.</a:t>
            </a:r>
          </a:p>
          <a:p>
            <a:pPr marL="342900" indent="-342900" algn="just">
              <a:buFont typeface="+mj-lt"/>
              <a:buAutoNum type="arabicPeriod"/>
            </a:pPr>
            <a:r>
              <a:rPr lang="en-US" dirty="0"/>
              <a:t>Seller: Sellers can view auctions, rate auctions, view auction listings, view announcements, search for items, and view auction history.</a:t>
            </a:r>
          </a:p>
          <a:p>
            <a:pPr marL="342900" indent="-342900" algn="just">
              <a:buFont typeface="+mj-lt"/>
              <a:buAutoNum type="arabicPeriod"/>
            </a:pPr>
            <a:r>
              <a:rPr lang="en-US" dirty="0"/>
              <a:t>Automation System: The automated system will generate notifications, update item status and bids, and generate auction ratings.</a:t>
            </a:r>
          </a:p>
        </p:txBody>
      </p:sp>
      <p:pic>
        <p:nvPicPr>
          <p:cNvPr id="6" name="Picture Placeholder 5">
            <a:extLst>
              <a:ext uri="{FF2B5EF4-FFF2-40B4-BE49-F238E27FC236}">
                <a16:creationId xmlns:a16="http://schemas.microsoft.com/office/drawing/2014/main" id="{270578DC-327B-A2B2-E058-424428FA5BDE}"/>
              </a:ext>
            </a:extLst>
          </p:cNvPr>
          <p:cNvPicPr>
            <a:picLocks noGrp="1" noChangeAspect="1"/>
          </p:cNvPicPr>
          <p:nvPr>
            <p:ph type="pic" idx="1"/>
          </p:nvPr>
        </p:nvPicPr>
        <p:blipFill>
          <a:blip r:embed="rId2"/>
          <a:srcRect t="4452" b="4452"/>
          <a:stretch>
            <a:fillRect/>
          </a:stretch>
        </p:blipFill>
        <p:spPr>
          <a:xfrm>
            <a:off x="5180012" y="1080001"/>
            <a:ext cx="6172200" cy="4788988"/>
          </a:xfrm>
          <a:prstGeom prst="rect">
            <a:avLst/>
          </a:prstGeom>
        </p:spPr>
      </p:pic>
    </p:spTree>
    <p:extLst>
      <p:ext uri="{BB962C8B-B14F-4D97-AF65-F5344CB8AC3E}">
        <p14:creationId xmlns:p14="http://schemas.microsoft.com/office/powerpoint/2010/main" val="255628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5D13E-660A-B4B5-2D86-89C30B7D08AF}"/>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F6D100B-C82D-70D7-0E68-E9D2A6B82A58}"/>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583B23D6-71AA-ADF3-3DB0-BCC9FBF90A47}"/>
              </a:ext>
            </a:extLst>
          </p:cNvPr>
          <p:cNvSpPr txBox="1">
            <a:spLocks/>
          </p:cNvSpPr>
          <p:nvPr/>
        </p:nvSpPr>
        <p:spPr>
          <a:xfrm>
            <a:off x="-1" y="0"/>
            <a:ext cx="1171171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a:t>
            </a:r>
            <a:r>
              <a:rPr lang="en-US" sz="4000" b="1" dirty="0">
                <a:solidFill>
                  <a:srgbClr val="FFFF00"/>
                </a:solidFill>
                <a:latin typeface="Calibri (Headings)"/>
              </a:rPr>
              <a:t>2.3.1 Functions of the User object</a:t>
            </a:r>
          </a:p>
        </p:txBody>
      </p:sp>
      <p:sp>
        <p:nvSpPr>
          <p:cNvPr id="2" name="Title 1">
            <a:extLst>
              <a:ext uri="{FF2B5EF4-FFF2-40B4-BE49-F238E27FC236}">
                <a16:creationId xmlns:a16="http://schemas.microsoft.com/office/drawing/2014/main" id="{CD2C84E0-4170-EA02-7F62-40C780649E0E}"/>
              </a:ext>
            </a:extLst>
          </p:cNvPr>
          <p:cNvSpPr>
            <a:spLocks noGrp="1"/>
          </p:cNvSpPr>
          <p:nvPr>
            <p:ph type="title"/>
          </p:nvPr>
        </p:nvSpPr>
        <p:spPr>
          <a:xfrm>
            <a:off x="839788" y="720000"/>
            <a:ext cx="4340223" cy="720000"/>
          </a:xfrm>
        </p:spPr>
        <p:txBody>
          <a:bodyPr>
            <a:normAutofit fontScale="90000"/>
          </a:bodyPr>
          <a:lstStyle/>
          <a:p>
            <a:r>
              <a:rPr lang="en-US" sz="4000" b="1" dirty="0"/>
              <a:t>User overview </a:t>
            </a:r>
            <a:r>
              <a:rPr lang="en-US" sz="4000" b="1" dirty="0" err="1"/>
              <a:t>usecase</a:t>
            </a:r>
            <a:endParaRPr lang="en-US" sz="4000" b="1" dirty="0"/>
          </a:p>
        </p:txBody>
      </p:sp>
      <p:sp>
        <p:nvSpPr>
          <p:cNvPr id="5" name="Text Placeholder 4">
            <a:extLst>
              <a:ext uri="{FF2B5EF4-FFF2-40B4-BE49-F238E27FC236}">
                <a16:creationId xmlns:a16="http://schemas.microsoft.com/office/drawing/2014/main" id="{D254A740-1072-7EBA-8CB9-A09802EA5CED}"/>
              </a:ext>
            </a:extLst>
          </p:cNvPr>
          <p:cNvSpPr>
            <a:spLocks noGrp="1"/>
          </p:cNvSpPr>
          <p:nvPr>
            <p:ph type="body" sz="half" idx="2"/>
          </p:nvPr>
        </p:nvSpPr>
        <p:spPr>
          <a:xfrm>
            <a:off x="1043780" y="1713404"/>
            <a:ext cx="3932237" cy="4428988"/>
          </a:xfrm>
        </p:spPr>
        <p:txBody>
          <a:bodyPr>
            <a:normAutofit/>
          </a:bodyPr>
          <a:lstStyle/>
          <a:p>
            <a:pPr algn="just"/>
            <a:r>
              <a:rPr lang="en-US" sz="2800" dirty="0"/>
              <a:t>User (User): This is the basic user of the system. They can register, log in, log out, update their profile and view user rankings.</a:t>
            </a:r>
          </a:p>
        </p:txBody>
      </p:sp>
      <p:pic>
        <p:nvPicPr>
          <p:cNvPr id="7" name="Picture 6">
            <a:extLst>
              <a:ext uri="{FF2B5EF4-FFF2-40B4-BE49-F238E27FC236}">
                <a16:creationId xmlns:a16="http://schemas.microsoft.com/office/drawing/2014/main" id="{52FB1477-42AB-1727-35D5-0D1EB553FB5E}"/>
              </a:ext>
            </a:extLst>
          </p:cNvPr>
          <p:cNvPicPr>
            <a:picLocks noChangeAspect="1"/>
          </p:cNvPicPr>
          <p:nvPr/>
        </p:nvPicPr>
        <p:blipFill>
          <a:blip r:embed="rId2"/>
          <a:stretch>
            <a:fillRect/>
          </a:stretch>
        </p:blipFill>
        <p:spPr>
          <a:xfrm>
            <a:off x="5557329" y="1080000"/>
            <a:ext cx="5639435" cy="4858385"/>
          </a:xfrm>
          <a:prstGeom prst="rect">
            <a:avLst/>
          </a:prstGeom>
        </p:spPr>
      </p:pic>
    </p:spTree>
    <p:extLst>
      <p:ext uri="{BB962C8B-B14F-4D97-AF65-F5344CB8AC3E}">
        <p14:creationId xmlns:p14="http://schemas.microsoft.com/office/powerpoint/2010/main" val="1228976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6141C-CDC8-3A2A-A6F6-AF4B18C29BA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252DB95-0644-2760-DAA0-103306391E96}"/>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1B727675-1F34-3187-143A-8A327C35E564}"/>
              </a:ext>
            </a:extLst>
          </p:cNvPr>
          <p:cNvSpPr txBox="1">
            <a:spLocks/>
          </p:cNvSpPr>
          <p:nvPr/>
        </p:nvSpPr>
        <p:spPr>
          <a:xfrm>
            <a:off x="-1" y="0"/>
            <a:ext cx="12204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3.1.1 </a:t>
            </a:r>
            <a:r>
              <a:rPr lang="en-US" sz="4000" b="1" dirty="0" err="1">
                <a:solidFill>
                  <a:srgbClr val="FFFF00"/>
                </a:solidFill>
                <a:latin typeface="Calibri (Headings)"/>
              </a:rPr>
              <a:t>Usecase</a:t>
            </a:r>
            <a:r>
              <a:rPr lang="en-US" sz="4000" b="1" dirty="0">
                <a:solidFill>
                  <a:srgbClr val="FFFF00"/>
                </a:solidFill>
                <a:latin typeface="Calibri (Headings)"/>
              </a:rPr>
              <a:t> specification for user functionality</a:t>
            </a:r>
            <a:endParaRPr lang="en-US" sz="4300" b="1" dirty="0">
              <a:solidFill>
                <a:srgbClr val="FFFF00"/>
              </a:solidFill>
              <a:latin typeface="Calibri (Headings)"/>
            </a:endParaRPr>
          </a:p>
        </p:txBody>
      </p:sp>
      <p:sp>
        <p:nvSpPr>
          <p:cNvPr id="13" name="Text Placeholder 12">
            <a:extLst>
              <a:ext uri="{FF2B5EF4-FFF2-40B4-BE49-F238E27FC236}">
                <a16:creationId xmlns:a16="http://schemas.microsoft.com/office/drawing/2014/main" id="{81C49960-6DC1-86D9-83F6-056D0CF29AA1}"/>
              </a:ext>
            </a:extLst>
          </p:cNvPr>
          <p:cNvSpPr>
            <a:spLocks noGrp="1"/>
          </p:cNvSpPr>
          <p:nvPr>
            <p:ph type="body" sz="half" idx="2"/>
          </p:nvPr>
        </p:nvSpPr>
        <p:spPr>
          <a:xfrm>
            <a:off x="839788" y="889159"/>
            <a:ext cx="5256212" cy="5539350"/>
          </a:xfrm>
        </p:spPr>
        <p:txBody>
          <a:bodyPr>
            <a:noAutofit/>
          </a:bodyPr>
          <a:lstStyle/>
          <a:p>
            <a:pPr algn="just"/>
            <a:r>
              <a:rPr lang="en-US" sz="1200" b="1" dirty="0"/>
              <a:t>Use case name: </a:t>
            </a:r>
            <a:r>
              <a:rPr lang="en-US" sz="1200" dirty="0"/>
              <a:t>Login</a:t>
            </a:r>
          </a:p>
          <a:p>
            <a:pPr algn="just"/>
            <a:r>
              <a:rPr lang="en-US" sz="1200" b="1" dirty="0"/>
              <a:t>Actor: </a:t>
            </a:r>
            <a:r>
              <a:rPr lang="en-US" sz="1200" dirty="0"/>
              <a:t>User</a:t>
            </a:r>
          </a:p>
          <a:p>
            <a:pPr algn="just"/>
            <a:r>
              <a:rPr lang="en-US" sz="1200" b="1" dirty="0"/>
              <a:t>Use case description: </a:t>
            </a:r>
            <a:r>
              <a:rPr lang="en-US" sz="1200" dirty="0"/>
              <a:t>Allow users to log in to the system</a:t>
            </a:r>
          </a:p>
          <a:p>
            <a:pPr algn="just"/>
            <a:r>
              <a:rPr lang="en-US" sz="1200" b="1" dirty="0"/>
              <a:t>Request implementation: </a:t>
            </a:r>
            <a:r>
              <a:rPr lang="en-US" sz="1200" dirty="0"/>
              <a:t>The user already has an account in the system</a:t>
            </a:r>
          </a:p>
          <a:p>
            <a:pPr algn="just"/>
            <a:r>
              <a:rPr lang="en-US" sz="1200" b="1" dirty="0"/>
              <a:t>Preconditions: </a:t>
            </a:r>
            <a:r>
              <a:rPr lang="en-US" sz="1200" dirty="0"/>
              <a:t>The user is not logged in</a:t>
            </a:r>
          </a:p>
          <a:p>
            <a:pPr algn="just"/>
            <a:r>
              <a:rPr lang="en-US" sz="1200" b="1" dirty="0"/>
              <a:t>Postconditions: </a:t>
            </a:r>
            <a:r>
              <a:rPr lang="en-US" sz="1200" dirty="0"/>
              <a:t>The user is redirected to the home page</a:t>
            </a:r>
          </a:p>
          <a:p>
            <a:pPr algn="just"/>
            <a:r>
              <a:rPr lang="en-US" sz="1200" b="1" dirty="0"/>
              <a:t>Main event stream:</a:t>
            </a:r>
            <a:r>
              <a:rPr lang="en-US" sz="1200" dirty="0"/>
              <a:t>	</a:t>
            </a:r>
          </a:p>
          <a:p>
            <a:pPr algn="just"/>
            <a:r>
              <a:rPr lang="en-US" sz="1200" dirty="0"/>
              <a:t>1. The user goes to the login page</a:t>
            </a:r>
          </a:p>
          <a:p>
            <a:pPr algn="just"/>
            <a:r>
              <a:rPr lang="en-US" sz="1200" dirty="0"/>
              <a:t>2. The user enters username and password</a:t>
            </a:r>
          </a:p>
          <a:p>
            <a:pPr algn="just"/>
            <a:r>
              <a:rPr lang="en-US" sz="1200" dirty="0"/>
              <a:t>3. The user presses the login button</a:t>
            </a:r>
          </a:p>
          <a:p>
            <a:pPr algn="just"/>
            <a:r>
              <a:rPr lang="en-US" sz="1200" dirty="0"/>
              <a:t>4. The system checks login information</a:t>
            </a:r>
          </a:p>
          <a:p>
            <a:pPr algn="just"/>
            <a:r>
              <a:rPr lang="en-US" sz="1200" dirty="0"/>
              <a:t>5. If the login information is valid, the system redirects the user to the home page</a:t>
            </a:r>
          </a:p>
          <a:p>
            <a:pPr algn="just"/>
            <a:r>
              <a:rPr lang="en-US" sz="1200" b="1" dirty="0"/>
              <a:t>Secondary event stream:</a:t>
            </a:r>
          </a:p>
          <a:p>
            <a:pPr algn="just"/>
            <a:r>
              <a:rPr lang="en-US" sz="1200" dirty="0"/>
              <a:t>A. Login failed</a:t>
            </a:r>
          </a:p>
          <a:p>
            <a:pPr algn="just"/>
            <a:r>
              <a:rPr lang="en-US" sz="1200" dirty="0"/>
              <a:t>1. If the login information is invalid, the system will display the error message "Invalid login information"</a:t>
            </a:r>
          </a:p>
          <a:p>
            <a:pPr algn="just"/>
            <a:r>
              <a:rPr lang="en-US" sz="1200" dirty="0"/>
              <a:t>2. Return to step 2 of the main event flow</a:t>
            </a:r>
          </a:p>
        </p:txBody>
      </p:sp>
      <p:pic>
        <p:nvPicPr>
          <p:cNvPr id="2" name="Picture 1">
            <a:extLst>
              <a:ext uri="{FF2B5EF4-FFF2-40B4-BE49-F238E27FC236}">
                <a16:creationId xmlns:a16="http://schemas.microsoft.com/office/drawing/2014/main" id="{B8BDF38B-885D-A531-6A06-ABA114CEF07C}"/>
              </a:ext>
            </a:extLst>
          </p:cNvPr>
          <p:cNvPicPr>
            <a:picLocks noChangeAspect="1"/>
          </p:cNvPicPr>
          <p:nvPr/>
        </p:nvPicPr>
        <p:blipFill>
          <a:blip r:embed="rId3"/>
          <a:stretch>
            <a:fillRect/>
          </a:stretch>
        </p:blipFill>
        <p:spPr>
          <a:xfrm>
            <a:off x="6300902" y="889159"/>
            <a:ext cx="5760085" cy="5539350"/>
          </a:xfrm>
          <a:prstGeom prst="rect">
            <a:avLst/>
          </a:prstGeom>
        </p:spPr>
      </p:pic>
    </p:spTree>
    <p:extLst>
      <p:ext uri="{BB962C8B-B14F-4D97-AF65-F5344CB8AC3E}">
        <p14:creationId xmlns:p14="http://schemas.microsoft.com/office/powerpoint/2010/main" val="1958972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B2E78-FBFC-AD0D-67DE-E9BAC2AE2411}"/>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AF222EE-A369-9678-A2F2-4360BA39D0AE}"/>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9EB95350-8CE1-63E5-69CC-40AC6DE81F82}"/>
              </a:ext>
            </a:extLst>
          </p:cNvPr>
          <p:cNvSpPr txBox="1">
            <a:spLocks/>
          </p:cNvSpPr>
          <p:nvPr/>
        </p:nvSpPr>
        <p:spPr>
          <a:xfrm>
            <a:off x="-1" y="0"/>
            <a:ext cx="12204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3.1.1 </a:t>
            </a:r>
            <a:r>
              <a:rPr lang="en-US" sz="4000" b="1" dirty="0" err="1">
                <a:solidFill>
                  <a:srgbClr val="FFFF00"/>
                </a:solidFill>
                <a:latin typeface="Calibri (Headings)"/>
              </a:rPr>
              <a:t>Usecase</a:t>
            </a:r>
            <a:r>
              <a:rPr lang="en-US" sz="4000" b="1" dirty="0">
                <a:solidFill>
                  <a:srgbClr val="FFFF00"/>
                </a:solidFill>
                <a:latin typeface="Calibri (Headings)"/>
              </a:rPr>
              <a:t> specification for user functionality</a:t>
            </a:r>
            <a:endParaRPr lang="en-US" sz="4300" b="1" dirty="0">
              <a:solidFill>
                <a:srgbClr val="FFFF00"/>
              </a:solidFill>
              <a:latin typeface="Calibri (Headings)"/>
            </a:endParaRPr>
          </a:p>
        </p:txBody>
      </p:sp>
      <p:sp>
        <p:nvSpPr>
          <p:cNvPr id="13" name="Text Placeholder 12">
            <a:extLst>
              <a:ext uri="{FF2B5EF4-FFF2-40B4-BE49-F238E27FC236}">
                <a16:creationId xmlns:a16="http://schemas.microsoft.com/office/drawing/2014/main" id="{A9222FC8-A2A8-083F-640D-E1A0712D13D3}"/>
              </a:ext>
            </a:extLst>
          </p:cNvPr>
          <p:cNvSpPr>
            <a:spLocks noGrp="1"/>
          </p:cNvSpPr>
          <p:nvPr>
            <p:ph type="body" sz="half" idx="2"/>
          </p:nvPr>
        </p:nvSpPr>
        <p:spPr>
          <a:xfrm>
            <a:off x="839788" y="889158"/>
            <a:ext cx="5256212" cy="5539351"/>
          </a:xfrm>
        </p:spPr>
        <p:txBody>
          <a:bodyPr>
            <a:noAutofit/>
          </a:bodyPr>
          <a:lstStyle/>
          <a:p>
            <a:pPr algn="just"/>
            <a:r>
              <a:rPr lang="en-US" sz="1200" b="1" dirty="0"/>
              <a:t>Use case name: </a:t>
            </a:r>
            <a:r>
              <a:rPr lang="en-US" sz="1200" dirty="0"/>
              <a:t>Remember the user</a:t>
            </a:r>
          </a:p>
          <a:p>
            <a:pPr algn="just"/>
            <a:r>
              <a:rPr lang="en-US" sz="1200" b="1" dirty="0"/>
              <a:t>Actor: </a:t>
            </a:r>
            <a:r>
              <a:rPr lang="en-US" sz="1200" dirty="0"/>
              <a:t>User</a:t>
            </a:r>
          </a:p>
          <a:p>
            <a:pPr algn="just"/>
            <a:r>
              <a:rPr lang="en-US" sz="1200" b="1" dirty="0"/>
              <a:t>Use case description: </a:t>
            </a:r>
            <a:r>
              <a:rPr lang="en-US" sz="1200" dirty="0"/>
              <a:t>Allows users to register into the system</a:t>
            </a:r>
          </a:p>
          <a:p>
            <a:pPr algn="just"/>
            <a:r>
              <a:rPr lang="en-US" sz="1200" b="1" dirty="0"/>
              <a:t>Request implementation: </a:t>
            </a:r>
            <a:r>
              <a:rPr lang="en-US" sz="1200" dirty="0"/>
              <a:t>Do not have</a:t>
            </a:r>
          </a:p>
          <a:p>
            <a:pPr algn="just"/>
            <a:r>
              <a:rPr lang="en-US" sz="1200" b="1" dirty="0"/>
              <a:t>Preconditions: </a:t>
            </a:r>
            <a:r>
              <a:rPr lang="en-US" sz="1200" dirty="0"/>
              <a:t>Do not have</a:t>
            </a:r>
          </a:p>
          <a:p>
            <a:pPr algn="just"/>
            <a:r>
              <a:rPr lang="en-US" sz="1200" b="1" dirty="0"/>
              <a:t>Postconditions: </a:t>
            </a:r>
            <a:r>
              <a:rPr lang="en-US" sz="1200" dirty="0"/>
              <a:t>Users entering the system do not need to log in again</a:t>
            </a:r>
          </a:p>
          <a:p>
            <a:pPr algn="just"/>
            <a:r>
              <a:rPr lang="en-US" sz="1200" b="1" dirty="0"/>
              <a:t>Main event stream:</a:t>
            </a:r>
            <a:r>
              <a:rPr lang="en-US" sz="1200" dirty="0"/>
              <a:t>	</a:t>
            </a:r>
          </a:p>
          <a:p>
            <a:pPr algn="just"/>
            <a:r>
              <a:rPr lang="en-US" sz="1200" dirty="0"/>
              <a:t>1. The user goes to the login page</a:t>
            </a:r>
          </a:p>
          <a:p>
            <a:pPr algn="just"/>
            <a:r>
              <a:rPr lang="en-US" sz="1200" dirty="0"/>
              <a:t>2. The user enters username and password</a:t>
            </a:r>
          </a:p>
          <a:p>
            <a:pPr algn="just"/>
            <a:r>
              <a:rPr lang="en-US" sz="1200" dirty="0"/>
              <a:t>3. The user clicks on the Remember checkbox</a:t>
            </a:r>
          </a:p>
          <a:p>
            <a:pPr algn="just"/>
            <a:r>
              <a:rPr lang="en-US" sz="1200" dirty="0"/>
              <a:t>4. The user presses the login button</a:t>
            </a:r>
          </a:p>
          <a:p>
            <a:pPr algn="just"/>
            <a:r>
              <a:rPr lang="en-US" sz="1200" dirty="0"/>
              <a:t>5. The system checks login information</a:t>
            </a:r>
          </a:p>
          <a:p>
            <a:pPr algn="just"/>
            <a:r>
              <a:rPr lang="en-US" sz="1200" dirty="0"/>
              <a:t>6. The system saves user information (including ID, username, full name, role, and token) into </a:t>
            </a:r>
            <a:r>
              <a:rPr lang="en-US" sz="1200" dirty="0" err="1"/>
              <a:t>localStorage</a:t>
            </a:r>
            <a:endParaRPr lang="en-US" sz="1200" dirty="0"/>
          </a:p>
        </p:txBody>
      </p:sp>
      <p:pic>
        <p:nvPicPr>
          <p:cNvPr id="3" name="Picture 2">
            <a:extLst>
              <a:ext uri="{FF2B5EF4-FFF2-40B4-BE49-F238E27FC236}">
                <a16:creationId xmlns:a16="http://schemas.microsoft.com/office/drawing/2014/main" id="{0799761A-7006-A79F-B6C5-450B7B8D9DEF}"/>
              </a:ext>
            </a:extLst>
          </p:cNvPr>
          <p:cNvPicPr>
            <a:picLocks noChangeAspect="1"/>
          </p:cNvPicPr>
          <p:nvPr/>
        </p:nvPicPr>
        <p:blipFill>
          <a:blip r:embed="rId3"/>
          <a:stretch>
            <a:fillRect/>
          </a:stretch>
        </p:blipFill>
        <p:spPr>
          <a:xfrm>
            <a:off x="6096000" y="889158"/>
            <a:ext cx="5760085" cy="5539349"/>
          </a:xfrm>
          <a:prstGeom prst="rect">
            <a:avLst/>
          </a:prstGeom>
        </p:spPr>
      </p:pic>
    </p:spTree>
    <p:extLst>
      <p:ext uri="{BB962C8B-B14F-4D97-AF65-F5344CB8AC3E}">
        <p14:creationId xmlns:p14="http://schemas.microsoft.com/office/powerpoint/2010/main" val="2773268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0C277-4125-FE8B-474B-2DD57657427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9AEC73B0-37EB-C7A9-CECD-865C78DEE96C}"/>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3D865B0A-3C20-A747-AA9C-FBBCAD820740}"/>
              </a:ext>
            </a:extLst>
          </p:cNvPr>
          <p:cNvSpPr txBox="1">
            <a:spLocks/>
          </p:cNvSpPr>
          <p:nvPr/>
        </p:nvSpPr>
        <p:spPr>
          <a:xfrm>
            <a:off x="-1" y="0"/>
            <a:ext cx="12204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3.1.1 </a:t>
            </a:r>
            <a:r>
              <a:rPr lang="en-US" sz="4000" b="1" dirty="0" err="1">
                <a:solidFill>
                  <a:srgbClr val="FFFF00"/>
                </a:solidFill>
                <a:latin typeface="Calibri (Headings)"/>
              </a:rPr>
              <a:t>Usecase</a:t>
            </a:r>
            <a:r>
              <a:rPr lang="en-US" sz="4000" b="1" dirty="0">
                <a:solidFill>
                  <a:srgbClr val="FFFF00"/>
                </a:solidFill>
                <a:latin typeface="Calibri (Headings)"/>
              </a:rPr>
              <a:t> specification for user functionality</a:t>
            </a:r>
            <a:endParaRPr lang="en-US" sz="4300" b="1" dirty="0">
              <a:solidFill>
                <a:srgbClr val="FFFF00"/>
              </a:solidFill>
              <a:latin typeface="Calibri (Headings)"/>
            </a:endParaRPr>
          </a:p>
        </p:txBody>
      </p:sp>
      <p:sp>
        <p:nvSpPr>
          <p:cNvPr id="13" name="Text Placeholder 12">
            <a:extLst>
              <a:ext uri="{FF2B5EF4-FFF2-40B4-BE49-F238E27FC236}">
                <a16:creationId xmlns:a16="http://schemas.microsoft.com/office/drawing/2014/main" id="{4D6D4438-CF31-281A-1D6A-49B3AF128402}"/>
              </a:ext>
            </a:extLst>
          </p:cNvPr>
          <p:cNvSpPr>
            <a:spLocks noGrp="1"/>
          </p:cNvSpPr>
          <p:nvPr>
            <p:ph type="body" sz="half" idx="2"/>
          </p:nvPr>
        </p:nvSpPr>
        <p:spPr>
          <a:xfrm>
            <a:off x="839788" y="889159"/>
            <a:ext cx="5256212" cy="5539350"/>
          </a:xfrm>
        </p:spPr>
        <p:txBody>
          <a:bodyPr>
            <a:noAutofit/>
          </a:bodyPr>
          <a:lstStyle/>
          <a:p>
            <a:pPr algn="just"/>
            <a:r>
              <a:rPr lang="en-US" sz="1200" b="1" dirty="0"/>
              <a:t>Use case name: </a:t>
            </a:r>
            <a:r>
              <a:rPr lang="en-US" sz="1200" dirty="0"/>
              <a:t>Register</a:t>
            </a:r>
          </a:p>
          <a:p>
            <a:pPr algn="just"/>
            <a:r>
              <a:rPr lang="en-US" sz="1200" b="1" dirty="0"/>
              <a:t>Actor: </a:t>
            </a:r>
            <a:r>
              <a:rPr lang="en-US" sz="1200" dirty="0"/>
              <a:t>User</a:t>
            </a:r>
          </a:p>
          <a:p>
            <a:pPr algn="just"/>
            <a:r>
              <a:rPr lang="en-US" sz="1200" b="1" dirty="0"/>
              <a:t>Use case description: </a:t>
            </a:r>
            <a:r>
              <a:rPr lang="en-US" sz="1200" dirty="0"/>
              <a:t>Allows users to register into the system</a:t>
            </a:r>
          </a:p>
          <a:p>
            <a:pPr algn="just"/>
            <a:r>
              <a:rPr lang="en-US" sz="1200" b="1" dirty="0"/>
              <a:t>Request implementation: </a:t>
            </a:r>
            <a:r>
              <a:rPr lang="en-US" sz="1200" dirty="0"/>
              <a:t>Do not have</a:t>
            </a:r>
          </a:p>
          <a:p>
            <a:pPr algn="just"/>
            <a:r>
              <a:rPr lang="en-US" sz="1200" b="1" dirty="0"/>
              <a:t>Preconditions: </a:t>
            </a:r>
            <a:r>
              <a:rPr lang="en-US" sz="1200" dirty="0"/>
              <a:t>Do not have</a:t>
            </a:r>
          </a:p>
          <a:p>
            <a:pPr algn="just"/>
            <a:r>
              <a:rPr lang="en-US" sz="1200" b="1" dirty="0"/>
              <a:t>Postconditions: </a:t>
            </a:r>
            <a:r>
              <a:rPr lang="en-US" sz="1200" dirty="0"/>
              <a:t>User-created registration successfully</a:t>
            </a:r>
          </a:p>
          <a:p>
            <a:pPr algn="just"/>
            <a:r>
              <a:rPr lang="en-US" sz="1200" b="1" dirty="0"/>
              <a:t>Main event stream:</a:t>
            </a:r>
            <a:r>
              <a:rPr lang="en-US" sz="1200" dirty="0"/>
              <a:t>	</a:t>
            </a:r>
          </a:p>
          <a:p>
            <a:pPr algn="just"/>
            <a:r>
              <a:rPr lang="en-US" sz="1200" dirty="0"/>
              <a:t>1. User goes to the registration page</a:t>
            </a:r>
          </a:p>
          <a:p>
            <a:pPr algn="just"/>
            <a:r>
              <a:rPr lang="en-US" sz="1200" dirty="0"/>
              <a:t>2. User enters personal information</a:t>
            </a:r>
          </a:p>
          <a:p>
            <a:pPr algn="just"/>
            <a:r>
              <a:rPr lang="en-US" sz="1200" dirty="0"/>
              <a:t>3. The user presses the register button</a:t>
            </a:r>
          </a:p>
          <a:p>
            <a:pPr algn="just"/>
            <a:r>
              <a:rPr lang="en-US" sz="1200" dirty="0"/>
              <a:t>4. The system checks registration information</a:t>
            </a:r>
          </a:p>
          <a:p>
            <a:pPr algn="just"/>
            <a:r>
              <a:rPr lang="en-US" sz="1200" dirty="0"/>
              <a:t>5. If the registration information is valid, the system adds the user information to the database</a:t>
            </a:r>
          </a:p>
          <a:p>
            <a:pPr algn="just"/>
            <a:r>
              <a:rPr lang="en-US" sz="1200" dirty="0"/>
              <a:t>6. The system redirects the user to the login page.</a:t>
            </a:r>
          </a:p>
          <a:p>
            <a:pPr algn="just"/>
            <a:r>
              <a:rPr lang="en-US" sz="1200" b="1" dirty="0"/>
              <a:t>Secondary event stream:	</a:t>
            </a:r>
          </a:p>
          <a:p>
            <a:pPr algn="just"/>
            <a:r>
              <a:rPr lang="en-US" sz="1200" dirty="0" err="1"/>
              <a:t>A.registration</a:t>
            </a:r>
            <a:r>
              <a:rPr lang="en-US" sz="1200" dirty="0"/>
              <a:t> failed</a:t>
            </a:r>
          </a:p>
          <a:p>
            <a:pPr algn="just"/>
            <a:r>
              <a:rPr lang="en-US" sz="1200" dirty="0"/>
              <a:t>1. If the registration information is invalid, the system will display the error message "Invalid registration information"</a:t>
            </a:r>
          </a:p>
          <a:p>
            <a:pPr algn="just"/>
            <a:r>
              <a:rPr lang="en-US" sz="1200" dirty="0"/>
              <a:t>2. Return to step 2 of the main event flow</a:t>
            </a:r>
          </a:p>
          <a:p>
            <a:pPr algn="just"/>
            <a:endParaRPr lang="en-US" sz="1200" dirty="0"/>
          </a:p>
          <a:p>
            <a:pPr algn="just"/>
            <a:endParaRPr lang="en-US" sz="1200" dirty="0"/>
          </a:p>
        </p:txBody>
      </p:sp>
      <p:pic>
        <p:nvPicPr>
          <p:cNvPr id="3" name="Picture 2">
            <a:extLst>
              <a:ext uri="{FF2B5EF4-FFF2-40B4-BE49-F238E27FC236}">
                <a16:creationId xmlns:a16="http://schemas.microsoft.com/office/drawing/2014/main" id="{E3274D65-3247-93CC-A008-D18A37E58C45}"/>
              </a:ext>
            </a:extLst>
          </p:cNvPr>
          <p:cNvPicPr>
            <a:picLocks noChangeAspect="1"/>
          </p:cNvPicPr>
          <p:nvPr/>
        </p:nvPicPr>
        <p:blipFill>
          <a:blip r:embed="rId3"/>
          <a:stretch>
            <a:fillRect/>
          </a:stretch>
        </p:blipFill>
        <p:spPr>
          <a:xfrm>
            <a:off x="6291665" y="889159"/>
            <a:ext cx="5760085" cy="5539350"/>
          </a:xfrm>
          <a:prstGeom prst="rect">
            <a:avLst/>
          </a:prstGeom>
        </p:spPr>
      </p:pic>
    </p:spTree>
    <p:extLst>
      <p:ext uri="{BB962C8B-B14F-4D97-AF65-F5344CB8AC3E}">
        <p14:creationId xmlns:p14="http://schemas.microsoft.com/office/powerpoint/2010/main" val="1163160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F2130-7806-1C0D-9CB5-6310AD25133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50C73F7-9500-2DD7-2EA3-DB4ABB2DE283}"/>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2D0B41EB-FDCD-9CC8-811E-C3A57E4448BD}"/>
              </a:ext>
            </a:extLst>
          </p:cNvPr>
          <p:cNvSpPr txBox="1">
            <a:spLocks/>
          </p:cNvSpPr>
          <p:nvPr/>
        </p:nvSpPr>
        <p:spPr>
          <a:xfrm>
            <a:off x="-1" y="0"/>
            <a:ext cx="12204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3.1.1 </a:t>
            </a:r>
            <a:r>
              <a:rPr lang="en-US" sz="4000" b="1" dirty="0" err="1">
                <a:solidFill>
                  <a:srgbClr val="FFFF00"/>
                </a:solidFill>
                <a:latin typeface="Calibri (Headings)"/>
              </a:rPr>
              <a:t>Usecase</a:t>
            </a:r>
            <a:r>
              <a:rPr lang="en-US" sz="4000" b="1" dirty="0">
                <a:solidFill>
                  <a:srgbClr val="FFFF00"/>
                </a:solidFill>
                <a:latin typeface="Calibri (Headings)"/>
              </a:rPr>
              <a:t> specification for user functionality</a:t>
            </a:r>
            <a:endParaRPr lang="en-US" sz="4300" b="1" dirty="0">
              <a:solidFill>
                <a:srgbClr val="FFFF00"/>
              </a:solidFill>
              <a:latin typeface="Calibri (Headings)"/>
            </a:endParaRPr>
          </a:p>
        </p:txBody>
      </p:sp>
      <p:sp>
        <p:nvSpPr>
          <p:cNvPr id="13" name="Text Placeholder 12">
            <a:extLst>
              <a:ext uri="{FF2B5EF4-FFF2-40B4-BE49-F238E27FC236}">
                <a16:creationId xmlns:a16="http://schemas.microsoft.com/office/drawing/2014/main" id="{360FC3F1-6FD1-5700-833F-BED757571004}"/>
              </a:ext>
            </a:extLst>
          </p:cNvPr>
          <p:cNvSpPr>
            <a:spLocks noGrp="1"/>
          </p:cNvSpPr>
          <p:nvPr>
            <p:ph type="body" sz="half" idx="2"/>
          </p:nvPr>
        </p:nvSpPr>
        <p:spPr>
          <a:xfrm>
            <a:off x="839788" y="889159"/>
            <a:ext cx="5256212" cy="5539350"/>
          </a:xfrm>
        </p:spPr>
        <p:txBody>
          <a:bodyPr>
            <a:noAutofit/>
          </a:bodyPr>
          <a:lstStyle/>
          <a:p>
            <a:pPr algn="just"/>
            <a:r>
              <a:rPr lang="en-US" sz="1200" b="1" dirty="0"/>
              <a:t>Use case name: </a:t>
            </a:r>
            <a:r>
              <a:rPr lang="en-US" sz="1200" dirty="0"/>
              <a:t>Forgot password</a:t>
            </a:r>
          </a:p>
          <a:p>
            <a:pPr algn="just"/>
            <a:r>
              <a:rPr lang="en-US" sz="1200" b="1" dirty="0"/>
              <a:t>Actor: </a:t>
            </a:r>
            <a:r>
              <a:rPr lang="en-US" sz="1200" dirty="0"/>
              <a:t>User</a:t>
            </a:r>
          </a:p>
          <a:p>
            <a:pPr algn="just"/>
            <a:r>
              <a:rPr lang="en-US" sz="1200" b="1" dirty="0"/>
              <a:t>Use case description: </a:t>
            </a:r>
            <a:r>
              <a:rPr lang="en-US" sz="1200" dirty="0"/>
              <a:t>Re-issue a new password to the user via email</a:t>
            </a:r>
          </a:p>
          <a:p>
            <a:pPr algn="just"/>
            <a:r>
              <a:rPr lang="en-US" sz="1200" b="1" dirty="0"/>
              <a:t>Request implementation: </a:t>
            </a:r>
            <a:r>
              <a:rPr lang="en-US" sz="1200" dirty="0"/>
              <a:t>The user already has an account in the system</a:t>
            </a:r>
          </a:p>
          <a:p>
            <a:pPr algn="just"/>
            <a:r>
              <a:rPr lang="en-US" sz="1200" b="1" dirty="0"/>
              <a:t>Preconditions: </a:t>
            </a:r>
            <a:r>
              <a:rPr lang="en-US" sz="1200" dirty="0"/>
              <a:t>The user is not logged in</a:t>
            </a:r>
          </a:p>
          <a:p>
            <a:pPr algn="just"/>
            <a:r>
              <a:rPr lang="en-US" sz="1200" b="1" dirty="0"/>
              <a:t>Postconditions: </a:t>
            </a:r>
            <a:r>
              <a:rPr lang="en-US" sz="1200" dirty="0"/>
              <a:t>Users are re-issued a new password via email</a:t>
            </a:r>
          </a:p>
          <a:p>
            <a:pPr algn="just"/>
            <a:r>
              <a:rPr lang="en-US" sz="1200" b="1" dirty="0"/>
              <a:t>Main event stream:	</a:t>
            </a:r>
          </a:p>
          <a:p>
            <a:pPr algn="just"/>
            <a:r>
              <a:rPr lang="en-US" sz="1200" dirty="0"/>
              <a:t>1. The user goes to the login page</a:t>
            </a:r>
          </a:p>
          <a:p>
            <a:pPr algn="just"/>
            <a:r>
              <a:rPr lang="en-US" sz="1200" dirty="0"/>
              <a:t>2. The user clicks on the forgotten password</a:t>
            </a:r>
          </a:p>
          <a:p>
            <a:pPr algn="just"/>
            <a:r>
              <a:rPr lang="en-US" sz="1200" dirty="0"/>
              <a:t>3. The user enters the email registered with the system</a:t>
            </a:r>
          </a:p>
          <a:p>
            <a:pPr algn="just"/>
            <a:r>
              <a:rPr lang="en-US" sz="1200" dirty="0"/>
              <a:t>4. The user presses send</a:t>
            </a:r>
          </a:p>
          <a:p>
            <a:pPr algn="just"/>
            <a:r>
              <a:rPr lang="en-US" sz="1200" dirty="0"/>
              <a:t>5. Does the email checking system already exist in the system?</a:t>
            </a:r>
          </a:p>
          <a:p>
            <a:pPr algn="just"/>
            <a:r>
              <a:rPr lang="en-US" sz="1200" dirty="0"/>
              <a:t>6. If it exists, the system sends the new password via the user's email</a:t>
            </a:r>
          </a:p>
          <a:p>
            <a:pPr algn="just"/>
            <a:r>
              <a:rPr lang="en-US" sz="1200" dirty="0"/>
              <a:t>7. The system saves new passwords sent via email into the database</a:t>
            </a:r>
          </a:p>
          <a:p>
            <a:pPr algn="just"/>
            <a:r>
              <a:rPr lang="en-US" sz="1200" dirty="0"/>
              <a:t>8. The system redirects the user to the login page</a:t>
            </a:r>
          </a:p>
          <a:p>
            <a:pPr algn="just"/>
            <a:r>
              <a:rPr lang="en-US" sz="1200" b="1" dirty="0"/>
              <a:t>Secondary event stream:</a:t>
            </a:r>
          </a:p>
          <a:p>
            <a:pPr algn="just"/>
            <a:r>
              <a:rPr lang="en-US" sz="1200" dirty="0"/>
              <a:t>A. Sending email failed</a:t>
            </a:r>
          </a:p>
          <a:p>
            <a:pPr algn="just"/>
            <a:r>
              <a:rPr lang="en-US" sz="1200" dirty="0"/>
              <a:t>1. If the email does not exist, the system will notify 'Email is invalid'</a:t>
            </a:r>
            <a:endParaRPr lang="en-US" sz="1000" dirty="0"/>
          </a:p>
        </p:txBody>
      </p:sp>
      <p:pic>
        <p:nvPicPr>
          <p:cNvPr id="3" name="Picture 2">
            <a:extLst>
              <a:ext uri="{FF2B5EF4-FFF2-40B4-BE49-F238E27FC236}">
                <a16:creationId xmlns:a16="http://schemas.microsoft.com/office/drawing/2014/main" id="{F4BF181C-0E97-DB52-D567-FD5AD53A2F99}"/>
              </a:ext>
            </a:extLst>
          </p:cNvPr>
          <p:cNvPicPr>
            <a:picLocks noChangeAspect="1"/>
          </p:cNvPicPr>
          <p:nvPr/>
        </p:nvPicPr>
        <p:blipFill>
          <a:blip r:embed="rId3"/>
          <a:stretch>
            <a:fillRect/>
          </a:stretch>
        </p:blipFill>
        <p:spPr>
          <a:xfrm>
            <a:off x="6254719" y="889159"/>
            <a:ext cx="5760085" cy="5539350"/>
          </a:xfrm>
          <a:prstGeom prst="rect">
            <a:avLst/>
          </a:prstGeom>
        </p:spPr>
      </p:pic>
    </p:spTree>
    <p:extLst>
      <p:ext uri="{BB962C8B-B14F-4D97-AF65-F5344CB8AC3E}">
        <p14:creationId xmlns:p14="http://schemas.microsoft.com/office/powerpoint/2010/main" val="3510414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D1524-14D0-86B0-1E45-C2ED4A8595A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B88FB79-FCF8-6F99-56C9-C227D037A621}"/>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91A483E5-1F8D-D81E-7980-F626F3D75797}"/>
              </a:ext>
            </a:extLst>
          </p:cNvPr>
          <p:cNvSpPr txBox="1">
            <a:spLocks/>
          </p:cNvSpPr>
          <p:nvPr/>
        </p:nvSpPr>
        <p:spPr>
          <a:xfrm>
            <a:off x="-1" y="0"/>
            <a:ext cx="12204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3.1.1 </a:t>
            </a:r>
            <a:r>
              <a:rPr lang="en-US" sz="4000" b="1" dirty="0" err="1">
                <a:solidFill>
                  <a:srgbClr val="FFFF00"/>
                </a:solidFill>
                <a:latin typeface="Calibri (Headings)"/>
              </a:rPr>
              <a:t>Usecase</a:t>
            </a:r>
            <a:r>
              <a:rPr lang="en-US" sz="4000" b="1" dirty="0">
                <a:solidFill>
                  <a:srgbClr val="FFFF00"/>
                </a:solidFill>
                <a:latin typeface="Calibri (Headings)"/>
              </a:rPr>
              <a:t> specification for user functionality</a:t>
            </a:r>
            <a:endParaRPr lang="en-US" sz="4300" b="1" dirty="0">
              <a:solidFill>
                <a:srgbClr val="FFFF00"/>
              </a:solidFill>
              <a:latin typeface="Calibri (Headings)"/>
            </a:endParaRPr>
          </a:p>
        </p:txBody>
      </p:sp>
      <p:sp>
        <p:nvSpPr>
          <p:cNvPr id="13" name="Text Placeholder 12">
            <a:extLst>
              <a:ext uri="{FF2B5EF4-FFF2-40B4-BE49-F238E27FC236}">
                <a16:creationId xmlns:a16="http://schemas.microsoft.com/office/drawing/2014/main" id="{A74064AE-6C0D-0D28-4EF5-93C90F8A20F9}"/>
              </a:ext>
            </a:extLst>
          </p:cNvPr>
          <p:cNvSpPr>
            <a:spLocks noGrp="1"/>
          </p:cNvSpPr>
          <p:nvPr>
            <p:ph type="body" sz="half" idx="2"/>
          </p:nvPr>
        </p:nvSpPr>
        <p:spPr>
          <a:xfrm>
            <a:off x="839788" y="889159"/>
            <a:ext cx="5256212" cy="5539350"/>
          </a:xfrm>
        </p:spPr>
        <p:txBody>
          <a:bodyPr>
            <a:noAutofit/>
          </a:bodyPr>
          <a:lstStyle/>
          <a:p>
            <a:pPr algn="just"/>
            <a:r>
              <a:rPr lang="en-US" sz="1200" b="1" dirty="0"/>
              <a:t>Use case name: </a:t>
            </a:r>
            <a:r>
              <a:rPr lang="en-US" sz="1200" dirty="0"/>
              <a:t>Log out</a:t>
            </a:r>
          </a:p>
          <a:p>
            <a:pPr algn="just"/>
            <a:r>
              <a:rPr lang="en-US" sz="1200" b="1" dirty="0"/>
              <a:t>Actor: </a:t>
            </a:r>
            <a:r>
              <a:rPr lang="en-US" sz="1200" dirty="0"/>
              <a:t>User</a:t>
            </a:r>
          </a:p>
          <a:p>
            <a:pPr algn="just"/>
            <a:r>
              <a:rPr lang="en-US" sz="1200" b="1" dirty="0"/>
              <a:t>Use case description: </a:t>
            </a:r>
            <a:r>
              <a:rPr lang="en-US" sz="1200" dirty="0"/>
              <a:t>Allow users to log out of the system</a:t>
            </a:r>
          </a:p>
          <a:p>
            <a:pPr algn="just"/>
            <a:r>
              <a:rPr lang="en-US" sz="1200" b="1" dirty="0"/>
              <a:t>Request implementation: </a:t>
            </a:r>
            <a:r>
              <a:rPr lang="en-US" sz="1200" dirty="0"/>
              <a:t>Do not have</a:t>
            </a:r>
          </a:p>
          <a:p>
            <a:pPr algn="just"/>
            <a:r>
              <a:rPr lang="en-US" sz="1200" b="1" dirty="0"/>
              <a:t>Preconditions: </a:t>
            </a:r>
            <a:r>
              <a:rPr lang="en-US" sz="1200" dirty="0"/>
              <a:t>The user is logged into the system</a:t>
            </a:r>
          </a:p>
          <a:p>
            <a:pPr algn="just"/>
            <a:r>
              <a:rPr lang="en-US" sz="1200" b="1" dirty="0"/>
              <a:t>Postconditions: </a:t>
            </a:r>
            <a:r>
              <a:rPr lang="en-US" sz="1200" dirty="0"/>
              <a:t>The user successfully logs out and returns to the login page</a:t>
            </a:r>
          </a:p>
          <a:p>
            <a:pPr algn="just"/>
            <a:r>
              <a:rPr lang="en-US" sz="1200" b="1" dirty="0"/>
              <a:t>Main event stream:</a:t>
            </a:r>
          </a:p>
          <a:p>
            <a:pPr algn="just"/>
            <a:r>
              <a:rPr lang="en-US" sz="1200" dirty="0"/>
              <a:t>1. The user is logged in to the system</a:t>
            </a:r>
          </a:p>
          <a:p>
            <a:pPr algn="just"/>
            <a:r>
              <a:rPr lang="en-US" sz="1200" dirty="0"/>
              <a:t>2. The user clicks the logout button</a:t>
            </a:r>
          </a:p>
          <a:p>
            <a:pPr algn="just"/>
            <a:r>
              <a:rPr lang="en-US" sz="1200" dirty="0"/>
              <a:t>3. The system displays the message "Confirm whether the user is sure to log out"</a:t>
            </a:r>
          </a:p>
          <a:p>
            <a:pPr algn="just"/>
            <a:r>
              <a:rPr lang="en-US" sz="1200" dirty="0"/>
              <a:t>4. The user accepts logout</a:t>
            </a:r>
          </a:p>
          <a:p>
            <a:pPr algn="just"/>
            <a:r>
              <a:rPr lang="en-US" sz="1200" dirty="0"/>
              <a:t>5. The system deletes the user's </a:t>
            </a:r>
            <a:r>
              <a:rPr lang="en-US" sz="1200" dirty="0" err="1"/>
              <a:t>sessionStorage</a:t>
            </a:r>
            <a:r>
              <a:rPr lang="en-US" sz="1200" dirty="0"/>
              <a:t> or </a:t>
            </a:r>
            <a:r>
              <a:rPr lang="en-US" sz="1200" dirty="0" err="1"/>
              <a:t>localStorage</a:t>
            </a:r>
            <a:endParaRPr lang="en-US" sz="1200" dirty="0"/>
          </a:p>
          <a:p>
            <a:pPr algn="just"/>
            <a:r>
              <a:rPr lang="en-US" sz="1200" dirty="0"/>
              <a:t>6. The system redirects the user to the login page.</a:t>
            </a:r>
          </a:p>
          <a:p>
            <a:pPr algn="just"/>
            <a:r>
              <a:rPr lang="en-US" sz="1200" b="1" dirty="0"/>
              <a:t>Secondary event stream:</a:t>
            </a:r>
          </a:p>
          <a:p>
            <a:pPr algn="just"/>
            <a:r>
              <a:rPr lang="en-US" sz="1200" dirty="0"/>
              <a:t>A. Logout failed</a:t>
            </a:r>
          </a:p>
          <a:p>
            <a:pPr algn="just"/>
            <a:r>
              <a:rPr lang="en-US" sz="1200" dirty="0"/>
              <a:t>1. If the user does not accept log out</a:t>
            </a:r>
          </a:p>
          <a:p>
            <a:pPr algn="just"/>
            <a:r>
              <a:rPr lang="en-US" sz="1200" dirty="0"/>
              <a:t>2. Return to step 1 of the main flow of events</a:t>
            </a:r>
          </a:p>
          <a:p>
            <a:pPr algn="just"/>
            <a:endParaRPr lang="en-US" sz="1200" dirty="0"/>
          </a:p>
          <a:p>
            <a:pPr algn="just"/>
            <a:endParaRPr lang="en-US" sz="1200" dirty="0"/>
          </a:p>
        </p:txBody>
      </p:sp>
      <p:pic>
        <p:nvPicPr>
          <p:cNvPr id="4" name="Picture 3">
            <a:extLst>
              <a:ext uri="{FF2B5EF4-FFF2-40B4-BE49-F238E27FC236}">
                <a16:creationId xmlns:a16="http://schemas.microsoft.com/office/drawing/2014/main" id="{80125A07-617F-BCAA-A471-2A87481B3FA2}"/>
              </a:ext>
            </a:extLst>
          </p:cNvPr>
          <p:cNvPicPr>
            <a:picLocks noChangeAspect="1"/>
          </p:cNvPicPr>
          <p:nvPr/>
        </p:nvPicPr>
        <p:blipFill>
          <a:blip r:embed="rId3"/>
          <a:stretch>
            <a:fillRect/>
          </a:stretch>
        </p:blipFill>
        <p:spPr>
          <a:xfrm>
            <a:off x="6254719" y="889159"/>
            <a:ext cx="5760085" cy="5539350"/>
          </a:xfrm>
          <a:prstGeom prst="rect">
            <a:avLst/>
          </a:prstGeom>
        </p:spPr>
      </p:pic>
    </p:spTree>
    <p:extLst>
      <p:ext uri="{BB962C8B-B14F-4D97-AF65-F5344CB8AC3E}">
        <p14:creationId xmlns:p14="http://schemas.microsoft.com/office/powerpoint/2010/main" val="931637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59D1C-D666-4B34-356A-C597F15EA73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83CB2C28-8ABA-5B4A-5504-237051A529F0}"/>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8D00ACD8-E659-FE44-3066-5C5D4CA495B1}"/>
              </a:ext>
            </a:extLst>
          </p:cNvPr>
          <p:cNvSpPr txBox="1">
            <a:spLocks/>
          </p:cNvSpPr>
          <p:nvPr/>
        </p:nvSpPr>
        <p:spPr>
          <a:xfrm>
            <a:off x="-1" y="0"/>
            <a:ext cx="12204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3.1.1 </a:t>
            </a:r>
            <a:r>
              <a:rPr lang="en-US" sz="4000" b="1" dirty="0" err="1">
                <a:solidFill>
                  <a:srgbClr val="FFFF00"/>
                </a:solidFill>
                <a:latin typeface="Calibri (Headings)"/>
              </a:rPr>
              <a:t>Usecase</a:t>
            </a:r>
            <a:r>
              <a:rPr lang="en-US" sz="4000" b="1" dirty="0">
                <a:solidFill>
                  <a:srgbClr val="FFFF00"/>
                </a:solidFill>
                <a:latin typeface="Calibri (Headings)"/>
              </a:rPr>
              <a:t> specification for user functionality</a:t>
            </a:r>
            <a:endParaRPr lang="en-US" sz="4300" b="1" dirty="0">
              <a:solidFill>
                <a:srgbClr val="FFFF00"/>
              </a:solidFill>
              <a:latin typeface="Calibri (Headings)"/>
            </a:endParaRPr>
          </a:p>
        </p:txBody>
      </p:sp>
      <p:sp>
        <p:nvSpPr>
          <p:cNvPr id="13" name="Text Placeholder 12">
            <a:extLst>
              <a:ext uri="{FF2B5EF4-FFF2-40B4-BE49-F238E27FC236}">
                <a16:creationId xmlns:a16="http://schemas.microsoft.com/office/drawing/2014/main" id="{DF6CA428-C31D-8CF2-A558-540DB80AC5BE}"/>
              </a:ext>
            </a:extLst>
          </p:cNvPr>
          <p:cNvSpPr>
            <a:spLocks noGrp="1"/>
          </p:cNvSpPr>
          <p:nvPr>
            <p:ph type="body" sz="half" idx="2"/>
          </p:nvPr>
        </p:nvSpPr>
        <p:spPr>
          <a:xfrm>
            <a:off x="839788" y="889159"/>
            <a:ext cx="5256212" cy="5539350"/>
          </a:xfrm>
        </p:spPr>
        <p:txBody>
          <a:bodyPr>
            <a:noAutofit/>
          </a:bodyPr>
          <a:lstStyle/>
          <a:p>
            <a:pPr algn="just"/>
            <a:r>
              <a:rPr lang="en-US" sz="1200" b="1" dirty="0"/>
              <a:t>Use case name: </a:t>
            </a:r>
            <a:r>
              <a:rPr lang="en-US" sz="1200" dirty="0"/>
              <a:t>Update user information</a:t>
            </a:r>
          </a:p>
          <a:p>
            <a:pPr algn="just"/>
            <a:r>
              <a:rPr lang="en-US" sz="1200" b="1" dirty="0"/>
              <a:t>Actor: </a:t>
            </a:r>
            <a:r>
              <a:rPr lang="en-US" sz="1200" dirty="0"/>
              <a:t>User</a:t>
            </a:r>
          </a:p>
          <a:p>
            <a:pPr algn="just"/>
            <a:r>
              <a:rPr lang="en-US" sz="1200" b="1" dirty="0"/>
              <a:t>Use case description: </a:t>
            </a:r>
            <a:r>
              <a:rPr lang="en-US" sz="1200" dirty="0"/>
              <a:t>Allows users to update personal information</a:t>
            </a:r>
          </a:p>
          <a:p>
            <a:pPr algn="just"/>
            <a:r>
              <a:rPr lang="en-US" sz="1200" b="1" dirty="0"/>
              <a:t>Request implementation: </a:t>
            </a:r>
            <a:r>
              <a:rPr lang="en-US" sz="1200" dirty="0"/>
              <a:t>The user must have role 0 or 1</a:t>
            </a:r>
          </a:p>
          <a:p>
            <a:pPr algn="just"/>
            <a:r>
              <a:rPr lang="en-US" sz="1200" b="1" dirty="0"/>
              <a:t>Preconditions: </a:t>
            </a:r>
            <a:r>
              <a:rPr lang="en-US" sz="1200" dirty="0"/>
              <a:t>The user is logged into the system</a:t>
            </a:r>
          </a:p>
          <a:p>
            <a:pPr algn="just"/>
            <a:r>
              <a:rPr lang="en-US" sz="1200" b="1" dirty="0"/>
              <a:t>Postconditions: </a:t>
            </a:r>
            <a:r>
              <a:rPr lang="en-US" sz="1200" dirty="0"/>
              <a:t>The user successfully updated personal information</a:t>
            </a:r>
          </a:p>
          <a:p>
            <a:pPr algn="just"/>
            <a:r>
              <a:rPr lang="en-US" sz="1200" b="1" dirty="0"/>
              <a:t>Main event stream:</a:t>
            </a:r>
            <a:r>
              <a:rPr lang="en-US" sz="1200" dirty="0"/>
              <a:t>	</a:t>
            </a:r>
          </a:p>
          <a:p>
            <a:pPr algn="just"/>
            <a:r>
              <a:rPr lang="en-US" sz="1000" dirty="0"/>
              <a:t>1. The user is logged in to the system</a:t>
            </a:r>
          </a:p>
          <a:p>
            <a:pPr algn="just"/>
            <a:r>
              <a:rPr lang="en-US" sz="1000" dirty="0"/>
              <a:t>2. The user clicks on the My Profile button in the header</a:t>
            </a:r>
          </a:p>
          <a:p>
            <a:pPr algn="just"/>
            <a:r>
              <a:rPr lang="en-US" sz="1000" dirty="0"/>
              <a:t>3. The system switches to the My Profile page</a:t>
            </a:r>
          </a:p>
          <a:p>
            <a:pPr algn="just"/>
            <a:r>
              <a:rPr lang="en-US" sz="1000" dirty="0"/>
              <a:t>4. The system checks the user ID and token</a:t>
            </a:r>
          </a:p>
          <a:p>
            <a:pPr algn="just"/>
            <a:r>
              <a:rPr lang="en-US" sz="1000" dirty="0"/>
              <a:t>5. The system retrieves user information by id</a:t>
            </a:r>
          </a:p>
          <a:p>
            <a:pPr algn="just"/>
            <a:r>
              <a:rPr lang="en-US" sz="1000" dirty="0"/>
              <a:t>6. The system returns data to the interface</a:t>
            </a:r>
          </a:p>
          <a:p>
            <a:pPr algn="just"/>
            <a:r>
              <a:rPr lang="en-US" sz="1000" dirty="0"/>
              <a:t>7. The user enters all new personal information.</a:t>
            </a:r>
          </a:p>
          <a:p>
            <a:pPr algn="just"/>
            <a:r>
              <a:rPr lang="en-US" sz="1000" dirty="0"/>
              <a:t>8. The user presses the save button</a:t>
            </a:r>
          </a:p>
          <a:p>
            <a:pPr algn="just"/>
            <a:r>
              <a:rPr lang="en-US" sz="1000" dirty="0"/>
              <a:t>9. The system saves user information by </a:t>
            </a:r>
            <a:r>
              <a:rPr lang="en-US" sz="1000" dirty="0" err="1"/>
              <a:t>userId</a:t>
            </a:r>
            <a:r>
              <a:rPr lang="en-US" sz="1000" dirty="0"/>
              <a:t> into the database</a:t>
            </a:r>
          </a:p>
          <a:p>
            <a:pPr algn="just"/>
            <a:r>
              <a:rPr lang="en-US" sz="1000" dirty="0"/>
              <a:t>10. The system displays a notification that the user's information has been successfully changed.</a:t>
            </a:r>
          </a:p>
          <a:p>
            <a:pPr algn="just"/>
            <a:r>
              <a:rPr lang="en-US" sz="1000" dirty="0"/>
              <a:t>11. The system returns to the previous page before entering the My Profile page</a:t>
            </a:r>
          </a:p>
        </p:txBody>
      </p:sp>
      <p:pic>
        <p:nvPicPr>
          <p:cNvPr id="2" name="Picture 1">
            <a:extLst>
              <a:ext uri="{FF2B5EF4-FFF2-40B4-BE49-F238E27FC236}">
                <a16:creationId xmlns:a16="http://schemas.microsoft.com/office/drawing/2014/main" id="{536613B8-F928-7A07-D608-0844DCD8A6DD}"/>
              </a:ext>
            </a:extLst>
          </p:cNvPr>
          <p:cNvPicPr>
            <a:picLocks noChangeAspect="1"/>
          </p:cNvPicPr>
          <p:nvPr/>
        </p:nvPicPr>
        <p:blipFill>
          <a:blip r:embed="rId3"/>
          <a:stretch>
            <a:fillRect/>
          </a:stretch>
        </p:blipFill>
        <p:spPr>
          <a:xfrm>
            <a:off x="6096000" y="889159"/>
            <a:ext cx="5902036" cy="5079682"/>
          </a:xfrm>
          <a:prstGeom prst="rect">
            <a:avLst/>
          </a:prstGeom>
        </p:spPr>
      </p:pic>
    </p:spTree>
    <p:extLst>
      <p:ext uri="{BB962C8B-B14F-4D97-AF65-F5344CB8AC3E}">
        <p14:creationId xmlns:p14="http://schemas.microsoft.com/office/powerpoint/2010/main" val="215531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BB2C3-EF77-19F0-B9AC-D191D8D7699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05B29EF0-D347-A17A-E7B8-8B9DE93E6E1F}"/>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CE0B78E9-73FE-F36B-73B0-A1A64ECFFE00}"/>
              </a:ext>
            </a:extLst>
          </p:cNvPr>
          <p:cNvSpPr txBox="1">
            <a:spLocks/>
          </p:cNvSpPr>
          <p:nvPr/>
        </p:nvSpPr>
        <p:spPr>
          <a:xfrm>
            <a:off x="-1" y="0"/>
            <a:ext cx="12204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3.1.1 </a:t>
            </a:r>
            <a:r>
              <a:rPr lang="en-US" sz="4000" b="1" dirty="0" err="1">
                <a:solidFill>
                  <a:srgbClr val="FFFF00"/>
                </a:solidFill>
                <a:latin typeface="Calibri (Headings)"/>
              </a:rPr>
              <a:t>Usecase</a:t>
            </a:r>
            <a:r>
              <a:rPr lang="en-US" sz="4000" b="1" dirty="0">
                <a:solidFill>
                  <a:srgbClr val="FFFF00"/>
                </a:solidFill>
                <a:latin typeface="Calibri (Headings)"/>
              </a:rPr>
              <a:t> specification for user functionality</a:t>
            </a:r>
            <a:endParaRPr lang="en-US" sz="4300" b="1" dirty="0">
              <a:solidFill>
                <a:srgbClr val="FFFF00"/>
              </a:solidFill>
              <a:latin typeface="Calibri (Headings)"/>
            </a:endParaRPr>
          </a:p>
        </p:txBody>
      </p:sp>
      <p:sp>
        <p:nvSpPr>
          <p:cNvPr id="13" name="Text Placeholder 12">
            <a:extLst>
              <a:ext uri="{FF2B5EF4-FFF2-40B4-BE49-F238E27FC236}">
                <a16:creationId xmlns:a16="http://schemas.microsoft.com/office/drawing/2014/main" id="{20420FCD-ED83-C6F5-5C95-DDB94A446500}"/>
              </a:ext>
            </a:extLst>
          </p:cNvPr>
          <p:cNvSpPr>
            <a:spLocks noGrp="1"/>
          </p:cNvSpPr>
          <p:nvPr>
            <p:ph type="body" sz="half" idx="2"/>
          </p:nvPr>
        </p:nvSpPr>
        <p:spPr>
          <a:xfrm>
            <a:off x="839788" y="811688"/>
            <a:ext cx="5256212" cy="6031902"/>
          </a:xfrm>
        </p:spPr>
        <p:txBody>
          <a:bodyPr>
            <a:noAutofit/>
          </a:bodyPr>
          <a:lstStyle/>
          <a:p>
            <a:pPr algn="just"/>
            <a:r>
              <a:rPr lang="en-US" sz="1100" b="1" dirty="0"/>
              <a:t>Use case name: </a:t>
            </a:r>
            <a:r>
              <a:rPr lang="en-US" sz="1100" dirty="0"/>
              <a:t>Lock user information</a:t>
            </a:r>
          </a:p>
          <a:p>
            <a:pPr algn="just"/>
            <a:r>
              <a:rPr lang="en-US" sz="1100" b="1" dirty="0"/>
              <a:t>Actor: </a:t>
            </a:r>
            <a:r>
              <a:rPr lang="en-US" sz="1100" dirty="0"/>
              <a:t>User</a:t>
            </a:r>
          </a:p>
          <a:p>
            <a:pPr algn="just"/>
            <a:r>
              <a:rPr lang="en-US" sz="1100" b="1" dirty="0"/>
              <a:t>Use case description: </a:t>
            </a:r>
            <a:r>
              <a:rPr lang="en-US" sz="1100" dirty="0"/>
              <a:t>Allow users to lock personal accounts</a:t>
            </a:r>
          </a:p>
          <a:p>
            <a:pPr algn="just"/>
            <a:r>
              <a:rPr lang="en-US" sz="1100" b="1" dirty="0"/>
              <a:t>Request implementation: </a:t>
            </a:r>
            <a:r>
              <a:rPr lang="en-US" sz="1100" dirty="0"/>
              <a:t>The user must have role 0 or 1</a:t>
            </a:r>
          </a:p>
          <a:p>
            <a:pPr algn="just"/>
            <a:r>
              <a:rPr lang="en-US" sz="1100" b="1" dirty="0"/>
              <a:t>Preconditions: </a:t>
            </a:r>
            <a:r>
              <a:rPr lang="en-US" sz="1100" dirty="0"/>
              <a:t>The user is logged into the system</a:t>
            </a:r>
          </a:p>
          <a:p>
            <a:pPr algn="just"/>
            <a:r>
              <a:rPr lang="en-US" sz="1100" b="1" dirty="0"/>
              <a:t>Postconditions: </a:t>
            </a:r>
            <a:r>
              <a:rPr lang="en-US" sz="1100" dirty="0"/>
              <a:t>The user successfully locked their account</a:t>
            </a:r>
          </a:p>
          <a:p>
            <a:pPr algn="just"/>
            <a:r>
              <a:rPr lang="en-US" sz="1100" b="1" dirty="0"/>
              <a:t>Main event stream:</a:t>
            </a:r>
            <a:r>
              <a:rPr lang="en-US" sz="1100" dirty="0"/>
              <a:t>	</a:t>
            </a:r>
          </a:p>
          <a:p>
            <a:pPr algn="just"/>
            <a:r>
              <a:rPr lang="en-US" sz="1100" dirty="0"/>
              <a:t>1. The user is logged in to the system</a:t>
            </a:r>
          </a:p>
          <a:p>
            <a:pPr algn="just"/>
            <a:r>
              <a:rPr lang="en-US" sz="1100" dirty="0"/>
              <a:t>2. The user clicks the My Profile button in the header</a:t>
            </a:r>
          </a:p>
          <a:p>
            <a:pPr algn="just"/>
            <a:r>
              <a:rPr lang="en-US" sz="1100" dirty="0"/>
              <a:t>3. The system now switches to the My Profile page</a:t>
            </a:r>
          </a:p>
          <a:p>
            <a:pPr algn="just"/>
            <a:r>
              <a:rPr lang="en-US" sz="1100" dirty="0"/>
              <a:t>4. The system checks the user ID and token</a:t>
            </a:r>
          </a:p>
          <a:p>
            <a:pPr algn="just"/>
            <a:r>
              <a:rPr lang="en-US" sz="1100" dirty="0"/>
              <a:t>5. The system retrieves user information by id</a:t>
            </a:r>
          </a:p>
          <a:p>
            <a:pPr algn="just"/>
            <a:r>
              <a:rPr lang="en-US" sz="1100" dirty="0"/>
              <a:t>6. The system returns data to the interface</a:t>
            </a:r>
          </a:p>
          <a:p>
            <a:pPr algn="just"/>
            <a:r>
              <a:rPr lang="en-US" sz="1100" dirty="0"/>
              <a:t>7. The user presses the switch to lock the account.</a:t>
            </a:r>
          </a:p>
          <a:p>
            <a:pPr algn="just"/>
            <a:r>
              <a:rPr lang="en-US" sz="1100" dirty="0"/>
              <a:t>8. The system changes the value of the user's </a:t>
            </a:r>
            <a:r>
              <a:rPr lang="en-US" sz="1100" dirty="0" err="1"/>
              <a:t>isActive</a:t>
            </a:r>
            <a:r>
              <a:rPr lang="en-US" sz="1100" dirty="0"/>
              <a:t> field to false</a:t>
            </a:r>
          </a:p>
          <a:p>
            <a:pPr algn="just"/>
            <a:r>
              <a:rPr lang="en-US" sz="1100" dirty="0"/>
              <a:t>9. The user presses the save button</a:t>
            </a:r>
          </a:p>
          <a:p>
            <a:pPr algn="just"/>
            <a:r>
              <a:rPr lang="en-US" sz="1100" dirty="0"/>
              <a:t>10. The system displays the message 'Confirm if the user is sure he wants to lock his account?'</a:t>
            </a:r>
          </a:p>
          <a:p>
            <a:pPr algn="just"/>
            <a:r>
              <a:rPr lang="en-US" sz="1100" dirty="0"/>
              <a:t>11. The user confirms the account lock</a:t>
            </a:r>
          </a:p>
          <a:p>
            <a:pPr algn="just"/>
            <a:r>
              <a:rPr lang="en-US" sz="1100" dirty="0"/>
              <a:t>12. The system updates the </a:t>
            </a:r>
            <a:r>
              <a:rPr lang="en-US" sz="1100" dirty="0" err="1"/>
              <a:t>IsActive</a:t>
            </a:r>
            <a:r>
              <a:rPr lang="en-US" sz="1100" dirty="0"/>
              <a:t> field in the user's database to false</a:t>
            </a:r>
          </a:p>
          <a:p>
            <a:pPr algn="just"/>
            <a:r>
              <a:rPr lang="en-US" sz="1100" dirty="0"/>
              <a:t>13. The system deletes the user's </a:t>
            </a:r>
            <a:r>
              <a:rPr lang="en-US" sz="1100" dirty="0" err="1"/>
              <a:t>sessionStorage</a:t>
            </a:r>
            <a:r>
              <a:rPr lang="en-US" sz="1100" dirty="0"/>
              <a:t> and </a:t>
            </a:r>
            <a:r>
              <a:rPr lang="en-US" sz="1100" dirty="0" err="1"/>
              <a:t>localStorage</a:t>
            </a:r>
            <a:r>
              <a:rPr lang="en-US" sz="1100" dirty="0"/>
              <a:t>.</a:t>
            </a:r>
          </a:p>
          <a:p>
            <a:pPr algn="just"/>
            <a:r>
              <a:rPr lang="en-US" sz="1100" dirty="0"/>
              <a:t>14. The system redirects the user to the login page.</a:t>
            </a:r>
          </a:p>
          <a:p>
            <a:pPr algn="just"/>
            <a:endParaRPr lang="en-US" sz="1100" dirty="0"/>
          </a:p>
        </p:txBody>
      </p:sp>
      <p:pic>
        <p:nvPicPr>
          <p:cNvPr id="3" name="Picture 2">
            <a:extLst>
              <a:ext uri="{FF2B5EF4-FFF2-40B4-BE49-F238E27FC236}">
                <a16:creationId xmlns:a16="http://schemas.microsoft.com/office/drawing/2014/main" id="{7A3719AC-C5BC-F11A-3D86-E5AA883C750E}"/>
              </a:ext>
            </a:extLst>
          </p:cNvPr>
          <p:cNvPicPr>
            <a:picLocks noChangeAspect="1"/>
          </p:cNvPicPr>
          <p:nvPr/>
        </p:nvPicPr>
        <p:blipFill>
          <a:blip r:embed="rId3"/>
          <a:stretch>
            <a:fillRect/>
          </a:stretch>
        </p:blipFill>
        <p:spPr>
          <a:xfrm>
            <a:off x="6096000" y="826099"/>
            <a:ext cx="5760085" cy="5665470"/>
          </a:xfrm>
          <a:prstGeom prst="rect">
            <a:avLst/>
          </a:prstGeom>
        </p:spPr>
      </p:pic>
    </p:spTree>
    <p:extLst>
      <p:ext uri="{BB962C8B-B14F-4D97-AF65-F5344CB8AC3E}">
        <p14:creationId xmlns:p14="http://schemas.microsoft.com/office/powerpoint/2010/main" val="2509009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92772-8A68-F9FB-AD1D-6FA76B2AD443}"/>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06E57FE-91EB-64E4-5F83-D983465AC633}"/>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FCE53958-8AAB-53D8-3B7A-6E8EDD1EA421}"/>
              </a:ext>
            </a:extLst>
          </p:cNvPr>
          <p:cNvSpPr txBox="1">
            <a:spLocks/>
          </p:cNvSpPr>
          <p:nvPr/>
        </p:nvSpPr>
        <p:spPr>
          <a:xfrm>
            <a:off x="-1" y="0"/>
            <a:ext cx="12204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3.2.1 </a:t>
            </a:r>
            <a:r>
              <a:rPr lang="en-US" sz="4000" b="1" dirty="0" err="1">
                <a:solidFill>
                  <a:srgbClr val="FFFF00"/>
                </a:solidFill>
                <a:latin typeface="Calibri (Headings)"/>
              </a:rPr>
              <a:t>Usecase</a:t>
            </a:r>
            <a:r>
              <a:rPr lang="en-US" sz="4000" b="1" dirty="0">
                <a:solidFill>
                  <a:srgbClr val="FFFF00"/>
                </a:solidFill>
                <a:latin typeface="Calibri (Headings)"/>
              </a:rPr>
              <a:t> specification for user functionality</a:t>
            </a:r>
            <a:endParaRPr lang="en-US" sz="4300" b="1" dirty="0">
              <a:solidFill>
                <a:srgbClr val="FFFF00"/>
              </a:solidFill>
              <a:latin typeface="Calibri (Headings)"/>
            </a:endParaRPr>
          </a:p>
        </p:txBody>
      </p:sp>
      <p:sp>
        <p:nvSpPr>
          <p:cNvPr id="13" name="Text Placeholder 12">
            <a:extLst>
              <a:ext uri="{FF2B5EF4-FFF2-40B4-BE49-F238E27FC236}">
                <a16:creationId xmlns:a16="http://schemas.microsoft.com/office/drawing/2014/main" id="{86B7490B-8CA5-EA4E-C5E8-7277CC559B58}"/>
              </a:ext>
            </a:extLst>
          </p:cNvPr>
          <p:cNvSpPr>
            <a:spLocks noGrp="1"/>
          </p:cNvSpPr>
          <p:nvPr>
            <p:ph type="body" sz="half" idx="2"/>
          </p:nvPr>
        </p:nvSpPr>
        <p:spPr>
          <a:xfrm>
            <a:off x="839788" y="856116"/>
            <a:ext cx="5256212" cy="5987473"/>
          </a:xfrm>
        </p:spPr>
        <p:txBody>
          <a:bodyPr>
            <a:noAutofit/>
          </a:bodyPr>
          <a:lstStyle/>
          <a:p>
            <a:pPr algn="just"/>
            <a:r>
              <a:rPr lang="en-US" sz="1400" b="1" dirty="0"/>
              <a:t>Use case name: </a:t>
            </a:r>
            <a:r>
              <a:rPr lang="en-US" sz="1400" dirty="0"/>
              <a:t>View user rankings</a:t>
            </a:r>
          </a:p>
          <a:p>
            <a:pPr algn="just"/>
            <a:r>
              <a:rPr lang="en-US" sz="1400" b="1" dirty="0"/>
              <a:t>Actor: </a:t>
            </a:r>
            <a:r>
              <a:rPr lang="en-US" sz="1400" dirty="0"/>
              <a:t>User</a:t>
            </a:r>
          </a:p>
          <a:p>
            <a:pPr algn="just"/>
            <a:r>
              <a:rPr lang="en-US" sz="1400" b="1" dirty="0"/>
              <a:t>Use case description: </a:t>
            </a:r>
            <a:r>
              <a:rPr lang="en-US" sz="1400" dirty="0"/>
              <a:t>Allows users to view rankings</a:t>
            </a:r>
          </a:p>
          <a:p>
            <a:pPr algn="just"/>
            <a:r>
              <a:rPr lang="en-US" sz="1400" b="1" dirty="0"/>
              <a:t>Request implementation: </a:t>
            </a:r>
            <a:r>
              <a:rPr lang="en-US" sz="1400" dirty="0"/>
              <a:t>Do not have</a:t>
            </a:r>
          </a:p>
          <a:p>
            <a:pPr algn="just"/>
            <a:r>
              <a:rPr lang="en-US" sz="1400" b="1" dirty="0"/>
              <a:t>Preconditions: </a:t>
            </a:r>
            <a:r>
              <a:rPr lang="en-US" sz="1400" dirty="0"/>
              <a:t>The user is logged into the system</a:t>
            </a:r>
          </a:p>
          <a:p>
            <a:pPr algn="just"/>
            <a:r>
              <a:rPr lang="en-US" sz="1400" b="1" dirty="0"/>
              <a:t>Postconditions: </a:t>
            </a:r>
            <a:r>
              <a:rPr lang="en-US" sz="1400" dirty="0"/>
              <a:t>The user will successfully view the user rankings</a:t>
            </a:r>
          </a:p>
          <a:p>
            <a:pPr algn="just"/>
            <a:r>
              <a:rPr lang="en-US" sz="1400" b="1" dirty="0"/>
              <a:t>Main event stream:	</a:t>
            </a:r>
          </a:p>
          <a:p>
            <a:pPr algn="just"/>
            <a:r>
              <a:rPr lang="en-US" sz="1400" dirty="0"/>
              <a:t>1. The user is logged in to the system</a:t>
            </a:r>
          </a:p>
          <a:p>
            <a:pPr algn="just"/>
            <a:r>
              <a:rPr lang="en-US" sz="1400" dirty="0"/>
              <a:t>2. The user clicks the User Leaderboard button on the header</a:t>
            </a:r>
          </a:p>
          <a:p>
            <a:pPr algn="just"/>
            <a:r>
              <a:rPr lang="en-US" sz="1400" dirty="0"/>
              <a:t>3. The system switches to the User Leaderboard page</a:t>
            </a:r>
          </a:p>
          <a:p>
            <a:pPr algn="just"/>
            <a:r>
              <a:rPr lang="en-US" sz="1400" dirty="0"/>
              <a:t>4. The system returns the evaluation data table of all users in the system to the interface.</a:t>
            </a:r>
          </a:p>
        </p:txBody>
      </p:sp>
      <p:pic>
        <p:nvPicPr>
          <p:cNvPr id="2" name="Picture 1">
            <a:extLst>
              <a:ext uri="{FF2B5EF4-FFF2-40B4-BE49-F238E27FC236}">
                <a16:creationId xmlns:a16="http://schemas.microsoft.com/office/drawing/2014/main" id="{D18EFB14-0C4D-4955-BB42-01FAC4437FDE}"/>
              </a:ext>
            </a:extLst>
          </p:cNvPr>
          <p:cNvPicPr>
            <a:picLocks noChangeAspect="1"/>
          </p:cNvPicPr>
          <p:nvPr/>
        </p:nvPicPr>
        <p:blipFill>
          <a:blip r:embed="rId3"/>
          <a:stretch>
            <a:fillRect/>
          </a:stretch>
        </p:blipFill>
        <p:spPr>
          <a:xfrm>
            <a:off x="6095999" y="856117"/>
            <a:ext cx="5760085" cy="4454792"/>
          </a:xfrm>
          <a:prstGeom prst="rect">
            <a:avLst/>
          </a:prstGeom>
        </p:spPr>
      </p:pic>
    </p:spTree>
    <p:extLst>
      <p:ext uri="{BB962C8B-B14F-4D97-AF65-F5344CB8AC3E}">
        <p14:creationId xmlns:p14="http://schemas.microsoft.com/office/powerpoint/2010/main" val="1203426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27AF1-7C7A-53E8-E302-4B5217F315F9}"/>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0C4A37B3-4688-EFE9-2546-C142FE1625E8}"/>
              </a:ext>
            </a:extLst>
          </p:cNvPr>
          <p:cNvSpPr>
            <a:spLocks noGrp="1"/>
          </p:cNvSpPr>
          <p:nvPr>
            <p:ph type="title"/>
          </p:nvPr>
        </p:nvSpPr>
        <p:spPr>
          <a:xfrm>
            <a:off x="838200" y="720000"/>
            <a:ext cx="10515600" cy="970688"/>
          </a:xfrm>
        </p:spPr>
        <p:txBody>
          <a:bodyPr>
            <a:normAutofit/>
          </a:bodyPr>
          <a:lstStyle/>
          <a:p>
            <a:pPr algn="l"/>
            <a:r>
              <a:rPr lang="en-US" sz="4000" b="1" dirty="0">
                <a:solidFill>
                  <a:srgbClr val="002060"/>
                </a:solidFill>
                <a:effectLst/>
                <a:latin typeface="Calibri (Headings)"/>
                <a:ea typeface="Calibri" panose="020F0502020204030204" pitchFamily="34" charset="0"/>
              </a:rPr>
              <a:t>Advantages of online auctions?</a:t>
            </a:r>
            <a:endParaRPr lang="en-US" sz="4000" b="1" dirty="0">
              <a:solidFill>
                <a:srgbClr val="002060"/>
              </a:solidFill>
              <a:latin typeface="Calibri (Headings)"/>
            </a:endParaRPr>
          </a:p>
        </p:txBody>
      </p:sp>
      <p:sp>
        <p:nvSpPr>
          <p:cNvPr id="2" name="Content Placeholder 1">
            <a:extLst>
              <a:ext uri="{FF2B5EF4-FFF2-40B4-BE49-F238E27FC236}">
                <a16:creationId xmlns:a16="http://schemas.microsoft.com/office/drawing/2014/main" id="{5C9C0CF3-7904-5982-DBE1-2B2BC6419046}"/>
              </a:ext>
            </a:extLst>
          </p:cNvPr>
          <p:cNvSpPr>
            <a:spLocks noGrp="1"/>
          </p:cNvSpPr>
          <p:nvPr>
            <p:ph idx="1"/>
          </p:nvPr>
        </p:nvSpPr>
        <p:spPr>
          <a:xfrm>
            <a:off x="1060704" y="1825625"/>
            <a:ext cx="10293096" cy="4351338"/>
          </a:xfrm>
        </p:spPr>
        <p:txBody>
          <a:bodyPr/>
          <a:lstStyle/>
          <a:p>
            <a:pPr algn="just"/>
            <a:r>
              <a:rPr lang="en-US" dirty="0">
                <a:solidFill>
                  <a:srgbClr val="002060"/>
                </a:solidFill>
              </a:rPr>
              <a:t>No Time Constraints: Bidding can occur at any time. Products are listed for one or more days, allowing buyers to search, decide, and bid. The item’s value increases with more participants.</a:t>
            </a:r>
          </a:p>
          <a:p>
            <a:pPr algn="just"/>
            <a:r>
              <a:rPr lang="en-US" dirty="0">
                <a:solidFill>
                  <a:srgbClr val="002060"/>
                </a:solidFill>
              </a:rPr>
              <a:t>No Geographical Constraints: Vendors and bidders can join auctions from anywhere with Internet access, reducing attendance costs.</a:t>
            </a:r>
          </a:p>
          <a:p>
            <a:pPr algn="just"/>
            <a:r>
              <a:rPr lang="en-US" dirty="0">
                <a:solidFill>
                  <a:srgbClr val="002060"/>
                </a:solidFill>
              </a:rPr>
              <a:t>Social Interaction: Auctions provide a "game-like" experience, attracting participants beyond the goal of winning the item.</a:t>
            </a:r>
          </a:p>
        </p:txBody>
      </p:sp>
      <p:sp>
        <p:nvSpPr>
          <p:cNvPr id="3" name="Rectangle 2">
            <a:extLst>
              <a:ext uri="{FF2B5EF4-FFF2-40B4-BE49-F238E27FC236}">
                <a16:creationId xmlns:a16="http://schemas.microsoft.com/office/drawing/2014/main" id="{E95750AA-1DF7-F418-AE41-318A158FAB0C}"/>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4">
            <a:extLst>
              <a:ext uri="{FF2B5EF4-FFF2-40B4-BE49-F238E27FC236}">
                <a16:creationId xmlns:a16="http://schemas.microsoft.com/office/drawing/2014/main" id="{209EA3AE-49F1-F806-D409-F5791CDE9419}"/>
              </a:ext>
            </a:extLst>
          </p:cNvPr>
          <p:cNvSpPr txBox="1">
            <a:spLocks/>
          </p:cNvSpPr>
          <p:nvPr/>
        </p:nvSpPr>
        <p:spPr>
          <a:xfrm>
            <a:off x="0" y="0"/>
            <a:ext cx="6096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mn-lt"/>
              </a:rPr>
              <a:t>   </a:t>
            </a:r>
            <a:r>
              <a:rPr lang="en-US" sz="4000" b="1" dirty="0">
                <a:solidFill>
                  <a:schemeClr val="bg1"/>
                </a:solidFill>
                <a:latin typeface="Calibri (Headings)"/>
              </a:rPr>
              <a:t>Introduction</a:t>
            </a:r>
          </a:p>
        </p:txBody>
      </p:sp>
    </p:spTree>
    <p:extLst>
      <p:ext uri="{BB962C8B-B14F-4D97-AF65-F5344CB8AC3E}">
        <p14:creationId xmlns:p14="http://schemas.microsoft.com/office/powerpoint/2010/main" val="846437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ACBD7-85E5-D957-C5B1-BD4773F0E2AD}"/>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A50CA82-002C-0BAC-59BD-77EE3831E605}"/>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BF7FA1E1-1BCA-BB68-8CCF-B65FA3CAF600}"/>
              </a:ext>
            </a:extLst>
          </p:cNvPr>
          <p:cNvSpPr txBox="1">
            <a:spLocks/>
          </p:cNvSpPr>
          <p:nvPr/>
        </p:nvSpPr>
        <p:spPr>
          <a:xfrm>
            <a:off x="-1" y="0"/>
            <a:ext cx="11231419"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a:t>
            </a:r>
            <a:r>
              <a:rPr lang="en-US" sz="4000" b="1" dirty="0">
                <a:solidFill>
                  <a:srgbClr val="FFFF00"/>
                </a:solidFill>
                <a:latin typeface="Calibri (Headings)"/>
              </a:rPr>
              <a:t>2.3.2 Functions of Manager object</a:t>
            </a:r>
          </a:p>
        </p:txBody>
      </p:sp>
      <p:sp>
        <p:nvSpPr>
          <p:cNvPr id="2" name="Title 1">
            <a:extLst>
              <a:ext uri="{FF2B5EF4-FFF2-40B4-BE49-F238E27FC236}">
                <a16:creationId xmlns:a16="http://schemas.microsoft.com/office/drawing/2014/main" id="{69EA99A4-A3D8-7798-E128-7D0B3C7E9995}"/>
              </a:ext>
            </a:extLst>
          </p:cNvPr>
          <p:cNvSpPr>
            <a:spLocks noGrp="1"/>
          </p:cNvSpPr>
          <p:nvPr>
            <p:ph type="title"/>
          </p:nvPr>
        </p:nvSpPr>
        <p:spPr>
          <a:xfrm>
            <a:off x="335916" y="900000"/>
            <a:ext cx="5760084" cy="720000"/>
          </a:xfrm>
        </p:spPr>
        <p:txBody>
          <a:bodyPr>
            <a:noAutofit/>
          </a:bodyPr>
          <a:lstStyle/>
          <a:p>
            <a:r>
              <a:rPr lang="en-US" sz="4000" b="1" dirty="0"/>
              <a:t> Manager overview </a:t>
            </a:r>
            <a:r>
              <a:rPr lang="en-US" sz="4000" b="1" dirty="0" err="1"/>
              <a:t>usecase</a:t>
            </a:r>
            <a:endParaRPr lang="en-US" sz="4000" b="1" dirty="0"/>
          </a:p>
        </p:txBody>
      </p:sp>
      <p:sp>
        <p:nvSpPr>
          <p:cNvPr id="5" name="Text Placeholder 4">
            <a:extLst>
              <a:ext uri="{FF2B5EF4-FFF2-40B4-BE49-F238E27FC236}">
                <a16:creationId xmlns:a16="http://schemas.microsoft.com/office/drawing/2014/main" id="{B6B67316-A000-0D1C-469E-C8DAB037AEA6}"/>
              </a:ext>
            </a:extLst>
          </p:cNvPr>
          <p:cNvSpPr>
            <a:spLocks noGrp="1"/>
          </p:cNvSpPr>
          <p:nvPr>
            <p:ph type="body" sz="half" idx="2"/>
          </p:nvPr>
        </p:nvSpPr>
        <p:spPr>
          <a:xfrm>
            <a:off x="547180" y="1851530"/>
            <a:ext cx="5548820" cy="2165790"/>
          </a:xfrm>
        </p:spPr>
        <p:txBody>
          <a:bodyPr>
            <a:noAutofit/>
          </a:bodyPr>
          <a:lstStyle/>
          <a:p>
            <a:pPr algn="just"/>
            <a:r>
              <a:rPr lang="en-US" sz="3200" dirty="0"/>
              <a:t>User (User): This is the basic user of the system. They can register, log in, log out, update their profile and view user rankings.</a:t>
            </a:r>
          </a:p>
        </p:txBody>
      </p:sp>
      <p:pic>
        <p:nvPicPr>
          <p:cNvPr id="3" name="Picture 2">
            <a:extLst>
              <a:ext uri="{FF2B5EF4-FFF2-40B4-BE49-F238E27FC236}">
                <a16:creationId xmlns:a16="http://schemas.microsoft.com/office/drawing/2014/main" id="{B4F1DD46-9301-D493-044B-65A2DF9AFE47}"/>
              </a:ext>
            </a:extLst>
          </p:cNvPr>
          <p:cNvPicPr>
            <a:picLocks noChangeAspect="1"/>
          </p:cNvPicPr>
          <p:nvPr/>
        </p:nvPicPr>
        <p:blipFill>
          <a:blip r:embed="rId2"/>
          <a:stretch>
            <a:fillRect/>
          </a:stretch>
        </p:blipFill>
        <p:spPr>
          <a:xfrm>
            <a:off x="6096000" y="902777"/>
            <a:ext cx="5760085" cy="4063297"/>
          </a:xfrm>
          <a:prstGeom prst="rect">
            <a:avLst/>
          </a:prstGeom>
        </p:spPr>
      </p:pic>
    </p:spTree>
    <p:extLst>
      <p:ext uri="{BB962C8B-B14F-4D97-AF65-F5344CB8AC3E}">
        <p14:creationId xmlns:p14="http://schemas.microsoft.com/office/powerpoint/2010/main" val="10654776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16C6D-9414-8F0A-4056-310E03DB43DD}"/>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C2200CD3-555C-74C8-4107-0DB137EA88B7}"/>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914DFB77-526A-E0E5-04E8-181967FBE005}"/>
              </a:ext>
            </a:extLst>
          </p:cNvPr>
          <p:cNvSpPr txBox="1">
            <a:spLocks/>
          </p:cNvSpPr>
          <p:nvPr/>
        </p:nvSpPr>
        <p:spPr>
          <a:xfrm>
            <a:off x="-1" y="0"/>
            <a:ext cx="12204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3.2.1 </a:t>
            </a:r>
            <a:r>
              <a:rPr lang="en-US" sz="4000" b="1" dirty="0" err="1">
                <a:solidFill>
                  <a:srgbClr val="FFFF00"/>
                </a:solidFill>
                <a:latin typeface="Calibri (Headings)"/>
              </a:rPr>
              <a:t>Usecase</a:t>
            </a:r>
            <a:r>
              <a:rPr lang="en-US" sz="4000" b="1" dirty="0">
                <a:solidFill>
                  <a:srgbClr val="FFFF00"/>
                </a:solidFill>
                <a:latin typeface="Calibri (Headings)"/>
              </a:rPr>
              <a:t> specification for manager functionality</a:t>
            </a:r>
            <a:endParaRPr lang="en-US" sz="4300" b="1" dirty="0">
              <a:solidFill>
                <a:srgbClr val="FFFF00"/>
              </a:solidFill>
              <a:latin typeface="Calibri (Headings)"/>
            </a:endParaRPr>
          </a:p>
        </p:txBody>
      </p:sp>
      <p:sp>
        <p:nvSpPr>
          <p:cNvPr id="13" name="Text Placeholder 12">
            <a:extLst>
              <a:ext uri="{FF2B5EF4-FFF2-40B4-BE49-F238E27FC236}">
                <a16:creationId xmlns:a16="http://schemas.microsoft.com/office/drawing/2014/main" id="{70BC29B9-535F-5E74-5BDD-A90845515D37}"/>
              </a:ext>
            </a:extLst>
          </p:cNvPr>
          <p:cNvSpPr>
            <a:spLocks noGrp="1"/>
          </p:cNvSpPr>
          <p:nvPr>
            <p:ph type="body" sz="half" idx="2"/>
          </p:nvPr>
        </p:nvSpPr>
        <p:spPr>
          <a:xfrm>
            <a:off x="839788" y="889159"/>
            <a:ext cx="5256212" cy="5539350"/>
          </a:xfrm>
        </p:spPr>
        <p:txBody>
          <a:bodyPr>
            <a:noAutofit/>
          </a:bodyPr>
          <a:lstStyle/>
          <a:p>
            <a:pPr algn="just"/>
            <a:r>
              <a:rPr lang="en-US" sz="1200" b="1" dirty="0"/>
              <a:t>Use case name: </a:t>
            </a:r>
            <a:r>
              <a:rPr lang="en-US" sz="1200" dirty="0"/>
              <a:t>User management</a:t>
            </a:r>
          </a:p>
          <a:p>
            <a:pPr algn="just"/>
            <a:r>
              <a:rPr lang="en-US" sz="1200" b="1" dirty="0"/>
              <a:t>Actor: </a:t>
            </a:r>
            <a:r>
              <a:rPr lang="en-US" sz="1200" dirty="0"/>
              <a:t>Manager</a:t>
            </a:r>
          </a:p>
          <a:p>
            <a:pPr algn="just"/>
            <a:r>
              <a:rPr lang="en-US" sz="1200" b="1" dirty="0"/>
              <a:t>Use case description: </a:t>
            </a:r>
            <a:r>
              <a:rPr lang="en-US" sz="1200" dirty="0"/>
              <a:t>Allows managers to view information of all users in the system</a:t>
            </a:r>
          </a:p>
          <a:p>
            <a:pPr algn="just"/>
            <a:r>
              <a:rPr lang="en-US" sz="1200" b="1" dirty="0"/>
              <a:t>Request implementation: </a:t>
            </a:r>
            <a:r>
              <a:rPr lang="en-US" sz="1200" dirty="0"/>
              <a:t>The user must have role 2</a:t>
            </a:r>
          </a:p>
          <a:p>
            <a:pPr algn="just"/>
            <a:r>
              <a:rPr lang="en-US" sz="1200" b="1" dirty="0"/>
              <a:t>Preconditions: </a:t>
            </a:r>
            <a:r>
              <a:rPr lang="en-US" sz="1200" dirty="0"/>
              <a:t>The manager has logged into the system</a:t>
            </a:r>
          </a:p>
          <a:p>
            <a:pPr algn="just"/>
            <a:r>
              <a:rPr lang="en-US" sz="1200" b="1" dirty="0"/>
              <a:t>Postconditions: </a:t>
            </a:r>
            <a:r>
              <a:rPr lang="en-US" sz="1200" dirty="0"/>
              <a:t>The manager views the information of all users in the system successfully</a:t>
            </a:r>
          </a:p>
          <a:p>
            <a:pPr algn="just"/>
            <a:r>
              <a:rPr lang="en-US" sz="1200" b="1" dirty="0"/>
              <a:t>Main event stream:</a:t>
            </a:r>
            <a:r>
              <a:rPr lang="en-US" sz="1200" dirty="0"/>
              <a:t>	</a:t>
            </a:r>
          </a:p>
          <a:p>
            <a:pPr algn="just"/>
            <a:r>
              <a:rPr lang="en-US" sz="1200" dirty="0"/>
              <a:t>1. The manager is logged in to the system</a:t>
            </a:r>
          </a:p>
          <a:p>
            <a:pPr algn="just"/>
            <a:r>
              <a:rPr lang="en-US" sz="1200" dirty="0"/>
              <a:t>2. The administrator clicks the User Management button in the header</a:t>
            </a:r>
          </a:p>
          <a:p>
            <a:pPr algn="just"/>
            <a:r>
              <a:rPr lang="en-US" sz="1200" dirty="0"/>
              <a:t>3. The system switches to the User Management page</a:t>
            </a:r>
          </a:p>
          <a:p>
            <a:pPr algn="just"/>
            <a:r>
              <a:rPr lang="en-US" sz="1200" dirty="0"/>
              <a:t>4. The system retrieves information of all users in the system in the database</a:t>
            </a:r>
          </a:p>
          <a:p>
            <a:pPr algn="just"/>
            <a:r>
              <a:rPr lang="en-US" sz="1200" dirty="0"/>
              <a:t>5. The system returns a data table with information about all users in the system to the interface</a:t>
            </a:r>
          </a:p>
        </p:txBody>
      </p:sp>
      <p:pic>
        <p:nvPicPr>
          <p:cNvPr id="3" name="Picture 2">
            <a:extLst>
              <a:ext uri="{FF2B5EF4-FFF2-40B4-BE49-F238E27FC236}">
                <a16:creationId xmlns:a16="http://schemas.microsoft.com/office/drawing/2014/main" id="{78F1B4F2-EB29-843A-302A-FD7167F93F09}"/>
              </a:ext>
            </a:extLst>
          </p:cNvPr>
          <p:cNvPicPr>
            <a:picLocks noChangeAspect="1"/>
          </p:cNvPicPr>
          <p:nvPr/>
        </p:nvPicPr>
        <p:blipFill>
          <a:blip r:embed="rId3"/>
          <a:stretch>
            <a:fillRect/>
          </a:stretch>
        </p:blipFill>
        <p:spPr>
          <a:xfrm>
            <a:off x="6300901" y="887693"/>
            <a:ext cx="5760085" cy="4478633"/>
          </a:xfrm>
          <a:prstGeom prst="rect">
            <a:avLst/>
          </a:prstGeom>
        </p:spPr>
      </p:pic>
    </p:spTree>
    <p:extLst>
      <p:ext uri="{BB962C8B-B14F-4D97-AF65-F5344CB8AC3E}">
        <p14:creationId xmlns:p14="http://schemas.microsoft.com/office/powerpoint/2010/main" val="14612517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85F19-9055-A271-3A60-5022A61EF88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64B1E66-524B-81F0-F2D1-CD0775031096}"/>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395A5A41-9BCF-F035-EBAD-A2AF3657C32E}"/>
              </a:ext>
            </a:extLst>
          </p:cNvPr>
          <p:cNvSpPr txBox="1">
            <a:spLocks/>
          </p:cNvSpPr>
          <p:nvPr/>
        </p:nvSpPr>
        <p:spPr>
          <a:xfrm>
            <a:off x="-1" y="0"/>
            <a:ext cx="12204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3.2.1 </a:t>
            </a:r>
            <a:r>
              <a:rPr lang="en-US" sz="4000" b="1" dirty="0" err="1">
                <a:solidFill>
                  <a:srgbClr val="FFFF00"/>
                </a:solidFill>
                <a:latin typeface="Calibri (Headings)"/>
              </a:rPr>
              <a:t>Usecase</a:t>
            </a:r>
            <a:r>
              <a:rPr lang="en-US" sz="4000" b="1" dirty="0">
                <a:solidFill>
                  <a:srgbClr val="FFFF00"/>
                </a:solidFill>
                <a:latin typeface="Calibri (Headings)"/>
              </a:rPr>
              <a:t> specification for manager functionality</a:t>
            </a:r>
            <a:endParaRPr lang="en-US" sz="4300" b="1" dirty="0">
              <a:solidFill>
                <a:srgbClr val="FFFF00"/>
              </a:solidFill>
              <a:latin typeface="Calibri (Headings)"/>
            </a:endParaRPr>
          </a:p>
        </p:txBody>
      </p:sp>
      <p:sp>
        <p:nvSpPr>
          <p:cNvPr id="13" name="Text Placeholder 12">
            <a:extLst>
              <a:ext uri="{FF2B5EF4-FFF2-40B4-BE49-F238E27FC236}">
                <a16:creationId xmlns:a16="http://schemas.microsoft.com/office/drawing/2014/main" id="{BEE4EE65-3FE4-5AF3-FEF5-FE1D6D483A24}"/>
              </a:ext>
            </a:extLst>
          </p:cNvPr>
          <p:cNvSpPr>
            <a:spLocks noGrp="1"/>
          </p:cNvSpPr>
          <p:nvPr>
            <p:ph type="body" sz="half" idx="2"/>
          </p:nvPr>
        </p:nvSpPr>
        <p:spPr>
          <a:xfrm>
            <a:off x="839788" y="889159"/>
            <a:ext cx="5256212" cy="5539350"/>
          </a:xfrm>
        </p:spPr>
        <p:txBody>
          <a:bodyPr>
            <a:noAutofit/>
          </a:bodyPr>
          <a:lstStyle/>
          <a:p>
            <a:pPr algn="just"/>
            <a:r>
              <a:rPr lang="en-US" sz="1200" b="1" dirty="0"/>
              <a:t>Use case name: </a:t>
            </a:r>
            <a:r>
              <a:rPr lang="en-US" sz="1200" dirty="0"/>
              <a:t>Block users</a:t>
            </a:r>
          </a:p>
          <a:p>
            <a:pPr algn="just"/>
            <a:r>
              <a:rPr lang="en-US" sz="1200" b="1" dirty="0"/>
              <a:t>Actor: </a:t>
            </a:r>
            <a:r>
              <a:rPr lang="en-US" sz="1200" dirty="0"/>
              <a:t>Manager</a:t>
            </a:r>
          </a:p>
          <a:p>
            <a:pPr algn="just"/>
            <a:r>
              <a:rPr lang="en-US" sz="1200" b="1" dirty="0"/>
              <a:t>Use case description: </a:t>
            </a:r>
            <a:r>
              <a:rPr lang="en-US" sz="1200" dirty="0"/>
              <a:t>Allows administrators to block users</a:t>
            </a:r>
          </a:p>
          <a:p>
            <a:pPr algn="just"/>
            <a:r>
              <a:rPr lang="en-US" sz="1200" b="1" dirty="0"/>
              <a:t>Request implementation: </a:t>
            </a:r>
            <a:r>
              <a:rPr lang="en-US" sz="1200" dirty="0"/>
              <a:t>The user must have role 2</a:t>
            </a:r>
          </a:p>
          <a:p>
            <a:pPr algn="just"/>
            <a:r>
              <a:rPr lang="en-US" sz="1200" b="1" dirty="0"/>
              <a:t>Preconditions: </a:t>
            </a:r>
            <a:r>
              <a:rPr lang="en-US" sz="1200" dirty="0"/>
              <a:t>The manager has logged into the system</a:t>
            </a:r>
          </a:p>
          <a:p>
            <a:pPr algn="just"/>
            <a:r>
              <a:rPr lang="en-US" sz="1200" b="1" dirty="0"/>
              <a:t>Postconditions: </a:t>
            </a:r>
            <a:r>
              <a:rPr lang="en-US" sz="1200" dirty="0"/>
              <a:t>The administrator successfully blocked the user</a:t>
            </a:r>
          </a:p>
          <a:p>
            <a:pPr algn="just"/>
            <a:r>
              <a:rPr lang="en-US" sz="1200" b="1" dirty="0"/>
              <a:t>Main event stream:</a:t>
            </a:r>
            <a:r>
              <a:rPr lang="en-US" sz="1200" dirty="0"/>
              <a:t>	</a:t>
            </a:r>
          </a:p>
          <a:p>
            <a:pPr algn="just"/>
            <a:r>
              <a:rPr lang="en-US" sz="1200" dirty="0"/>
              <a:t>1. The manager is logged in to the system</a:t>
            </a:r>
          </a:p>
          <a:p>
            <a:pPr algn="just"/>
            <a:r>
              <a:rPr lang="en-US" sz="1200" dirty="0"/>
              <a:t>2. The administrator clicks the User Management button in the header</a:t>
            </a:r>
          </a:p>
          <a:p>
            <a:pPr algn="just"/>
            <a:r>
              <a:rPr lang="en-US" sz="1200" dirty="0"/>
              <a:t>3. The system switches to the User Management page</a:t>
            </a:r>
          </a:p>
          <a:p>
            <a:pPr algn="just"/>
            <a:r>
              <a:rPr lang="en-US" sz="1200" dirty="0"/>
              <a:t>4. The system retrieves information about all user data in the database</a:t>
            </a:r>
          </a:p>
          <a:p>
            <a:pPr algn="just"/>
            <a:r>
              <a:rPr lang="en-US" sz="1200" dirty="0"/>
              <a:t>5. The system returns a data table with information about all users in the system to the interface</a:t>
            </a:r>
          </a:p>
          <a:p>
            <a:pPr algn="just"/>
            <a:r>
              <a:rPr lang="en-US" sz="1200" dirty="0"/>
              <a:t>6. The manager presses the Lock account button</a:t>
            </a:r>
          </a:p>
          <a:p>
            <a:pPr algn="just"/>
            <a:r>
              <a:rPr lang="en-US" sz="1200" dirty="0"/>
              <a:t>7. The system will update the user's </a:t>
            </a:r>
            <a:r>
              <a:rPr lang="en-US" sz="1200" dirty="0" err="1"/>
              <a:t>isActive</a:t>
            </a:r>
            <a:r>
              <a:rPr lang="en-US" sz="1200" dirty="0"/>
              <a:t> data field to false</a:t>
            </a:r>
          </a:p>
          <a:p>
            <a:pPr algn="just"/>
            <a:r>
              <a:rPr lang="en-US" sz="1200" dirty="0"/>
              <a:t>8. The system saves changed data to the database</a:t>
            </a:r>
          </a:p>
          <a:p>
            <a:pPr algn="just"/>
            <a:r>
              <a:rPr lang="en-US" sz="1200" dirty="0"/>
              <a:t>9. Refresh system</a:t>
            </a:r>
          </a:p>
        </p:txBody>
      </p:sp>
      <p:pic>
        <p:nvPicPr>
          <p:cNvPr id="2" name="Picture 1">
            <a:extLst>
              <a:ext uri="{FF2B5EF4-FFF2-40B4-BE49-F238E27FC236}">
                <a16:creationId xmlns:a16="http://schemas.microsoft.com/office/drawing/2014/main" id="{480F389C-3E2E-40D2-5427-11AAB68C4F5A}"/>
              </a:ext>
            </a:extLst>
          </p:cNvPr>
          <p:cNvPicPr>
            <a:picLocks noChangeAspect="1"/>
          </p:cNvPicPr>
          <p:nvPr/>
        </p:nvPicPr>
        <p:blipFill>
          <a:blip r:embed="rId3"/>
          <a:stretch>
            <a:fillRect/>
          </a:stretch>
        </p:blipFill>
        <p:spPr>
          <a:xfrm>
            <a:off x="6300900" y="887693"/>
            <a:ext cx="5760085" cy="5539350"/>
          </a:xfrm>
          <a:prstGeom prst="rect">
            <a:avLst/>
          </a:prstGeom>
        </p:spPr>
      </p:pic>
    </p:spTree>
    <p:extLst>
      <p:ext uri="{BB962C8B-B14F-4D97-AF65-F5344CB8AC3E}">
        <p14:creationId xmlns:p14="http://schemas.microsoft.com/office/powerpoint/2010/main" val="21360198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A4916-AEE0-4110-1B0B-6B7FFBB41C0A}"/>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0D93C39-7A1B-3126-C7A8-570EF4BB2646}"/>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F1743444-3456-99BF-AE6C-FDC1ED9BD594}"/>
              </a:ext>
            </a:extLst>
          </p:cNvPr>
          <p:cNvSpPr txBox="1">
            <a:spLocks/>
          </p:cNvSpPr>
          <p:nvPr/>
        </p:nvSpPr>
        <p:spPr>
          <a:xfrm>
            <a:off x="-1" y="0"/>
            <a:ext cx="12204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3.2.1 </a:t>
            </a:r>
            <a:r>
              <a:rPr lang="en-US" sz="4000" b="1" dirty="0" err="1">
                <a:solidFill>
                  <a:srgbClr val="FFFF00"/>
                </a:solidFill>
                <a:latin typeface="Calibri (Headings)"/>
              </a:rPr>
              <a:t>Usecase</a:t>
            </a:r>
            <a:r>
              <a:rPr lang="en-US" sz="4000" b="1" dirty="0">
                <a:solidFill>
                  <a:srgbClr val="FFFF00"/>
                </a:solidFill>
                <a:latin typeface="Calibri (Headings)"/>
              </a:rPr>
              <a:t> specification for manager functionality</a:t>
            </a:r>
            <a:endParaRPr lang="en-US" sz="4300" b="1" dirty="0">
              <a:solidFill>
                <a:srgbClr val="FFFF00"/>
              </a:solidFill>
              <a:latin typeface="Calibri (Headings)"/>
            </a:endParaRPr>
          </a:p>
        </p:txBody>
      </p:sp>
      <p:sp>
        <p:nvSpPr>
          <p:cNvPr id="13" name="Text Placeholder 12">
            <a:extLst>
              <a:ext uri="{FF2B5EF4-FFF2-40B4-BE49-F238E27FC236}">
                <a16:creationId xmlns:a16="http://schemas.microsoft.com/office/drawing/2014/main" id="{14BEC887-0A0A-8EB2-28D7-DC15D8C147F5}"/>
              </a:ext>
            </a:extLst>
          </p:cNvPr>
          <p:cNvSpPr>
            <a:spLocks noGrp="1"/>
          </p:cNvSpPr>
          <p:nvPr>
            <p:ph type="body" sz="half" idx="2"/>
          </p:nvPr>
        </p:nvSpPr>
        <p:spPr>
          <a:xfrm>
            <a:off x="839788" y="888695"/>
            <a:ext cx="5256212" cy="5539350"/>
          </a:xfrm>
        </p:spPr>
        <p:txBody>
          <a:bodyPr>
            <a:noAutofit/>
          </a:bodyPr>
          <a:lstStyle/>
          <a:p>
            <a:pPr algn="just"/>
            <a:r>
              <a:rPr lang="en-US" sz="1200" b="1" dirty="0"/>
              <a:t>Use case name: </a:t>
            </a:r>
            <a:r>
              <a:rPr lang="en-US" sz="1200" dirty="0"/>
              <a:t>Add category</a:t>
            </a:r>
          </a:p>
          <a:p>
            <a:pPr algn="just"/>
            <a:r>
              <a:rPr lang="en-US" sz="1200" b="1" dirty="0"/>
              <a:t>Actor: </a:t>
            </a:r>
            <a:r>
              <a:rPr lang="en-US" sz="1200" dirty="0"/>
              <a:t>Manager</a:t>
            </a:r>
          </a:p>
          <a:p>
            <a:pPr algn="just"/>
            <a:r>
              <a:rPr lang="en-US" sz="1200" b="1" dirty="0"/>
              <a:t>Use case description: </a:t>
            </a:r>
            <a:r>
              <a:rPr lang="en-US" sz="1200" dirty="0"/>
              <a:t>Allows managers to add categories</a:t>
            </a:r>
          </a:p>
          <a:p>
            <a:pPr algn="just"/>
            <a:r>
              <a:rPr lang="en-US" sz="1200" b="1" dirty="0"/>
              <a:t>Request implementation: </a:t>
            </a:r>
            <a:r>
              <a:rPr lang="en-US" sz="1200" dirty="0"/>
              <a:t>The user must have role 2</a:t>
            </a:r>
          </a:p>
          <a:p>
            <a:pPr algn="just"/>
            <a:r>
              <a:rPr lang="en-US" sz="1200" b="1" dirty="0"/>
              <a:t>Preconditions: </a:t>
            </a:r>
            <a:r>
              <a:rPr lang="en-US" sz="1200" dirty="0"/>
              <a:t>The manager has logged into the system</a:t>
            </a:r>
          </a:p>
          <a:p>
            <a:pPr algn="just"/>
            <a:r>
              <a:rPr lang="en-US" sz="1200" b="1" dirty="0"/>
              <a:t>Postconditions: </a:t>
            </a:r>
            <a:r>
              <a:rPr lang="en-US" sz="1200" dirty="0"/>
              <a:t>The manager will successfully add a category</a:t>
            </a:r>
          </a:p>
          <a:p>
            <a:pPr algn="just"/>
            <a:r>
              <a:rPr lang="en-US" sz="1200" b="1" dirty="0"/>
              <a:t>Main event stream:</a:t>
            </a:r>
            <a:r>
              <a:rPr lang="en-US" sz="1200" dirty="0"/>
              <a:t>	</a:t>
            </a:r>
          </a:p>
          <a:p>
            <a:pPr algn="just"/>
            <a:r>
              <a:rPr lang="en-US" sz="1200" dirty="0"/>
              <a:t>1. The manager is logged in to the system</a:t>
            </a:r>
          </a:p>
          <a:p>
            <a:pPr algn="just"/>
            <a:r>
              <a:rPr lang="en-US" sz="1200" dirty="0"/>
              <a:t>2. The manager clicks the Category Management button in the header</a:t>
            </a:r>
          </a:p>
          <a:p>
            <a:pPr algn="just"/>
            <a:r>
              <a:rPr lang="en-US" sz="1200" dirty="0"/>
              <a:t>3. The system now switches to the Category Management page</a:t>
            </a:r>
          </a:p>
          <a:p>
            <a:pPr algn="just"/>
            <a:r>
              <a:rPr lang="en-US" sz="1200" dirty="0"/>
              <a:t>4. The system retrieves information from all categories in the database</a:t>
            </a:r>
          </a:p>
          <a:p>
            <a:pPr algn="just"/>
            <a:r>
              <a:rPr lang="en-US" sz="1200" dirty="0"/>
              <a:t>5. The system returns data to the interface</a:t>
            </a:r>
          </a:p>
          <a:p>
            <a:pPr algn="just"/>
            <a:r>
              <a:rPr lang="en-US" sz="1200" dirty="0"/>
              <a:t>6. The manager enters complete information about the new category</a:t>
            </a:r>
          </a:p>
          <a:p>
            <a:pPr algn="just"/>
            <a:r>
              <a:rPr lang="en-US" sz="1200" dirty="0"/>
              <a:t>7. The manager presses the save button</a:t>
            </a:r>
          </a:p>
          <a:p>
            <a:pPr algn="just"/>
            <a:r>
              <a:rPr lang="en-US" sz="1200" dirty="0"/>
              <a:t>8. The system checks whether the category ID already exists</a:t>
            </a:r>
          </a:p>
          <a:p>
            <a:pPr algn="just"/>
            <a:r>
              <a:rPr lang="en-US" sz="1200" dirty="0"/>
              <a:t>9. If not, the system creates a new category.</a:t>
            </a:r>
          </a:p>
          <a:p>
            <a:pPr algn="just"/>
            <a:r>
              <a:rPr lang="en-US" sz="1200" dirty="0"/>
              <a:t>10. The system saves newly created category information to the database</a:t>
            </a:r>
          </a:p>
          <a:p>
            <a:pPr algn="just"/>
            <a:r>
              <a:rPr lang="en-US" sz="1200" dirty="0"/>
              <a:t>11. The system resets the form</a:t>
            </a:r>
          </a:p>
          <a:p>
            <a:pPr algn="just"/>
            <a:endParaRPr lang="en-US" sz="1200" dirty="0"/>
          </a:p>
        </p:txBody>
      </p:sp>
      <p:pic>
        <p:nvPicPr>
          <p:cNvPr id="3" name="Picture 2">
            <a:extLst>
              <a:ext uri="{FF2B5EF4-FFF2-40B4-BE49-F238E27FC236}">
                <a16:creationId xmlns:a16="http://schemas.microsoft.com/office/drawing/2014/main" id="{326194BB-449D-55CA-8B45-3AB2538A32C4}"/>
              </a:ext>
            </a:extLst>
          </p:cNvPr>
          <p:cNvPicPr>
            <a:picLocks noChangeAspect="1"/>
          </p:cNvPicPr>
          <p:nvPr/>
        </p:nvPicPr>
        <p:blipFill>
          <a:blip r:embed="rId3"/>
          <a:stretch>
            <a:fillRect/>
          </a:stretch>
        </p:blipFill>
        <p:spPr>
          <a:xfrm>
            <a:off x="6300899" y="887693"/>
            <a:ext cx="5760085" cy="5276215"/>
          </a:xfrm>
          <a:prstGeom prst="rect">
            <a:avLst/>
          </a:prstGeom>
        </p:spPr>
      </p:pic>
    </p:spTree>
    <p:extLst>
      <p:ext uri="{BB962C8B-B14F-4D97-AF65-F5344CB8AC3E}">
        <p14:creationId xmlns:p14="http://schemas.microsoft.com/office/powerpoint/2010/main" val="29840117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AC967-B8F8-1333-A832-C2C43985736F}"/>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4145E42-A70D-1EED-6570-8573263D05B1}"/>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94284714-1E05-08B5-DA0A-646EDE6723AD}"/>
              </a:ext>
            </a:extLst>
          </p:cNvPr>
          <p:cNvSpPr txBox="1">
            <a:spLocks/>
          </p:cNvSpPr>
          <p:nvPr/>
        </p:nvSpPr>
        <p:spPr>
          <a:xfrm>
            <a:off x="-1" y="0"/>
            <a:ext cx="12204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3.2.1 </a:t>
            </a:r>
            <a:r>
              <a:rPr lang="en-US" sz="4000" b="1" dirty="0" err="1">
                <a:solidFill>
                  <a:srgbClr val="FFFF00"/>
                </a:solidFill>
                <a:latin typeface="Calibri (Headings)"/>
              </a:rPr>
              <a:t>Usecase</a:t>
            </a:r>
            <a:r>
              <a:rPr lang="en-US" sz="4000" b="1" dirty="0">
                <a:solidFill>
                  <a:srgbClr val="FFFF00"/>
                </a:solidFill>
                <a:latin typeface="Calibri (Headings)"/>
              </a:rPr>
              <a:t> specification for manager functionality</a:t>
            </a:r>
            <a:endParaRPr lang="en-US" sz="4300" b="1" dirty="0">
              <a:solidFill>
                <a:srgbClr val="FFFF00"/>
              </a:solidFill>
              <a:latin typeface="Calibri (Headings)"/>
            </a:endParaRPr>
          </a:p>
        </p:txBody>
      </p:sp>
      <p:sp>
        <p:nvSpPr>
          <p:cNvPr id="13" name="Text Placeholder 12">
            <a:extLst>
              <a:ext uri="{FF2B5EF4-FFF2-40B4-BE49-F238E27FC236}">
                <a16:creationId xmlns:a16="http://schemas.microsoft.com/office/drawing/2014/main" id="{83729D47-D4B2-4A37-A428-5CF43AB5BC99}"/>
              </a:ext>
            </a:extLst>
          </p:cNvPr>
          <p:cNvSpPr>
            <a:spLocks noGrp="1"/>
          </p:cNvSpPr>
          <p:nvPr>
            <p:ph type="body" sz="half" idx="2"/>
          </p:nvPr>
        </p:nvSpPr>
        <p:spPr>
          <a:xfrm>
            <a:off x="839788" y="888695"/>
            <a:ext cx="5256212" cy="5798432"/>
          </a:xfrm>
        </p:spPr>
        <p:txBody>
          <a:bodyPr>
            <a:noAutofit/>
          </a:bodyPr>
          <a:lstStyle/>
          <a:p>
            <a:pPr algn="just"/>
            <a:r>
              <a:rPr lang="en-US" sz="1200" b="1" dirty="0"/>
              <a:t>Use case name: </a:t>
            </a:r>
            <a:r>
              <a:rPr lang="en-US" sz="1200" dirty="0"/>
              <a:t>Edit Category</a:t>
            </a:r>
          </a:p>
          <a:p>
            <a:pPr algn="just"/>
            <a:r>
              <a:rPr lang="en-US" sz="1200" b="1" dirty="0"/>
              <a:t>Actor: </a:t>
            </a:r>
            <a:r>
              <a:rPr lang="en-US" sz="1200" dirty="0"/>
              <a:t>Manager</a:t>
            </a:r>
          </a:p>
          <a:p>
            <a:pPr algn="just"/>
            <a:r>
              <a:rPr lang="en-US" sz="1200" b="1" dirty="0"/>
              <a:t>Use case description: </a:t>
            </a:r>
            <a:r>
              <a:rPr lang="en-US" sz="1200" dirty="0"/>
              <a:t>Allows administrators to edit categories</a:t>
            </a:r>
          </a:p>
          <a:p>
            <a:pPr algn="just"/>
            <a:r>
              <a:rPr lang="en-US" sz="1200" b="1" dirty="0"/>
              <a:t>Request implementation: </a:t>
            </a:r>
            <a:r>
              <a:rPr lang="en-US" sz="1200" dirty="0"/>
              <a:t>The user must have role 2</a:t>
            </a:r>
          </a:p>
          <a:p>
            <a:pPr algn="just"/>
            <a:r>
              <a:rPr lang="en-US" sz="1200" b="1" dirty="0"/>
              <a:t>Preconditions: </a:t>
            </a:r>
            <a:r>
              <a:rPr lang="en-US" sz="1200" dirty="0"/>
              <a:t>The manager has logged into the system</a:t>
            </a:r>
          </a:p>
          <a:p>
            <a:pPr algn="just"/>
            <a:r>
              <a:rPr lang="en-US" sz="1200" b="1" dirty="0"/>
              <a:t>Postconditions: </a:t>
            </a:r>
            <a:r>
              <a:rPr lang="en-US" sz="1200" dirty="0"/>
              <a:t>The manager will successfully edit a category</a:t>
            </a:r>
          </a:p>
          <a:p>
            <a:pPr algn="just"/>
            <a:r>
              <a:rPr lang="en-US" sz="1200" b="1" dirty="0"/>
              <a:t>Main event stream:</a:t>
            </a:r>
            <a:r>
              <a:rPr lang="en-US" sz="1200" dirty="0"/>
              <a:t>	</a:t>
            </a:r>
          </a:p>
          <a:p>
            <a:pPr algn="just"/>
            <a:r>
              <a:rPr lang="en-US" sz="1200" dirty="0"/>
              <a:t>1. The manager is logged in to the system</a:t>
            </a:r>
          </a:p>
          <a:p>
            <a:pPr algn="just"/>
            <a:r>
              <a:rPr lang="en-US" sz="1200" dirty="0"/>
              <a:t>2. The manager clicks the Category Management button in the header</a:t>
            </a:r>
          </a:p>
          <a:p>
            <a:pPr algn="just"/>
            <a:r>
              <a:rPr lang="en-US" sz="1200" dirty="0"/>
              <a:t>3. The system now switches to the Category Management page</a:t>
            </a:r>
          </a:p>
          <a:p>
            <a:pPr algn="just"/>
            <a:r>
              <a:rPr lang="en-US" sz="1200" dirty="0"/>
              <a:t>4. The system retrieves information from all categories in the database</a:t>
            </a:r>
          </a:p>
          <a:p>
            <a:pPr algn="just"/>
            <a:r>
              <a:rPr lang="en-US" sz="1200" dirty="0"/>
              <a:t>5. The system returns data to the interface</a:t>
            </a:r>
          </a:p>
          <a:p>
            <a:pPr algn="just"/>
            <a:r>
              <a:rPr lang="en-US" sz="1200" dirty="0"/>
              <a:t>6. The manager clicks the edit category button</a:t>
            </a:r>
          </a:p>
          <a:p>
            <a:pPr algn="just"/>
            <a:r>
              <a:rPr lang="en-US" sz="1200" dirty="0"/>
              <a:t>7. The system will set the value of the category to be edited into the input</a:t>
            </a:r>
          </a:p>
          <a:p>
            <a:pPr algn="just"/>
            <a:r>
              <a:rPr lang="en-US" sz="1200" dirty="0"/>
              <a:t>8. The manager fully enters the new information of the category</a:t>
            </a:r>
          </a:p>
          <a:p>
            <a:pPr algn="just"/>
            <a:r>
              <a:rPr lang="en-US" sz="1200" dirty="0"/>
              <a:t>9. The manager presses the save button system checks whether the category ID already exists</a:t>
            </a:r>
          </a:p>
          <a:p>
            <a:pPr algn="just"/>
            <a:r>
              <a:rPr lang="en-US" sz="1200" dirty="0"/>
              <a:t>10. If it exists, the system updates the category.</a:t>
            </a:r>
          </a:p>
          <a:p>
            <a:pPr algn="just"/>
            <a:r>
              <a:rPr lang="en-US" sz="1200" dirty="0"/>
              <a:t>11. The system saves new category information to the database</a:t>
            </a:r>
          </a:p>
          <a:p>
            <a:pPr algn="just"/>
            <a:r>
              <a:rPr lang="en-US" sz="1200" dirty="0"/>
              <a:t>12. The system resets the form</a:t>
            </a:r>
          </a:p>
        </p:txBody>
      </p:sp>
      <p:pic>
        <p:nvPicPr>
          <p:cNvPr id="2" name="Picture 1">
            <a:extLst>
              <a:ext uri="{FF2B5EF4-FFF2-40B4-BE49-F238E27FC236}">
                <a16:creationId xmlns:a16="http://schemas.microsoft.com/office/drawing/2014/main" id="{6CA7F40A-971D-0421-8D68-7523B14355B3}"/>
              </a:ext>
            </a:extLst>
          </p:cNvPr>
          <p:cNvPicPr>
            <a:picLocks noChangeAspect="1"/>
          </p:cNvPicPr>
          <p:nvPr/>
        </p:nvPicPr>
        <p:blipFill>
          <a:blip r:embed="rId3"/>
          <a:stretch>
            <a:fillRect/>
          </a:stretch>
        </p:blipFill>
        <p:spPr>
          <a:xfrm>
            <a:off x="6171593" y="888695"/>
            <a:ext cx="5760085" cy="5867400"/>
          </a:xfrm>
          <a:prstGeom prst="rect">
            <a:avLst/>
          </a:prstGeom>
        </p:spPr>
      </p:pic>
    </p:spTree>
    <p:extLst>
      <p:ext uri="{BB962C8B-B14F-4D97-AF65-F5344CB8AC3E}">
        <p14:creationId xmlns:p14="http://schemas.microsoft.com/office/powerpoint/2010/main" val="29501376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32164-70DA-A565-42D9-38D3EF187B6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50FDDF53-4CA4-7C0B-B66E-54C83D689DD5}"/>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B4DEA1A9-7C39-3A64-C579-CC47B39B9C34}"/>
              </a:ext>
            </a:extLst>
          </p:cNvPr>
          <p:cNvSpPr txBox="1">
            <a:spLocks/>
          </p:cNvSpPr>
          <p:nvPr/>
        </p:nvSpPr>
        <p:spPr>
          <a:xfrm>
            <a:off x="-1" y="0"/>
            <a:ext cx="11686033"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a:t>
            </a:r>
            <a:r>
              <a:rPr lang="en-US" sz="4000" b="1" dirty="0">
                <a:solidFill>
                  <a:srgbClr val="FFFF00"/>
                </a:solidFill>
                <a:latin typeface="Calibri (Headings)"/>
              </a:rPr>
              <a:t>2.3.3 Functions of Buyer and Seller objects</a:t>
            </a:r>
          </a:p>
        </p:txBody>
      </p:sp>
      <p:sp>
        <p:nvSpPr>
          <p:cNvPr id="2" name="Title 1">
            <a:extLst>
              <a:ext uri="{FF2B5EF4-FFF2-40B4-BE49-F238E27FC236}">
                <a16:creationId xmlns:a16="http://schemas.microsoft.com/office/drawing/2014/main" id="{4CB4BC15-5145-5730-A818-ECF1805C5F4D}"/>
              </a:ext>
            </a:extLst>
          </p:cNvPr>
          <p:cNvSpPr>
            <a:spLocks noGrp="1"/>
          </p:cNvSpPr>
          <p:nvPr>
            <p:ph type="title"/>
          </p:nvPr>
        </p:nvSpPr>
        <p:spPr>
          <a:xfrm>
            <a:off x="335916" y="900000"/>
            <a:ext cx="6476364" cy="720000"/>
          </a:xfrm>
        </p:spPr>
        <p:txBody>
          <a:bodyPr>
            <a:noAutofit/>
          </a:bodyPr>
          <a:lstStyle/>
          <a:p>
            <a:r>
              <a:rPr lang="en-US" sz="4000" b="1" dirty="0"/>
              <a:t> Buyer/Seller overview </a:t>
            </a:r>
            <a:r>
              <a:rPr lang="en-US" sz="4000" b="1" dirty="0" err="1"/>
              <a:t>usecase</a:t>
            </a:r>
            <a:endParaRPr lang="en-US" sz="4000" b="1" dirty="0"/>
          </a:p>
        </p:txBody>
      </p:sp>
      <p:sp>
        <p:nvSpPr>
          <p:cNvPr id="5" name="Text Placeholder 4">
            <a:extLst>
              <a:ext uri="{FF2B5EF4-FFF2-40B4-BE49-F238E27FC236}">
                <a16:creationId xmlns:a16="http://schemas.microsoft.com/office/drawing/2014/main" id="{A2DD8983-CA92-3541-59F4-67243A04D572}"/>
              </a:ext>
            </a:extLst>
          </p:cNvPr>
          <p:cNvSpPr>
            <a:spLocks noGrp="1"/>
          </p:cNvSpPr>
          <p:nvPr>
            <p:ph type="body" sz="half" idx="2"/>
          </p:nvPr>
        </p:nvSpPr>
        <p:spPr>
          <a:xfrm>
            <a:off x="547180" y="1620000"/>
            <a:ext cx="5548820" cy="4549270"/>
          </a:xfrm>
        </p:spPr>
        <p:txBody>
          <a:bodyPr>
            <a:noAutofit/>
          </a:bodyPr>
          <a:lstStyle/>
          <a:p>
            <a:pPr algn="just"/>
            <a:r>
              <a:rPr lang="en-US" sz="2800" dirty="0"/>
              <a:t>Buyer: Buyers can bid, view auctions, rate auctions, view auction listings, view announcements, and search for items.</a:t>
            </a:r>
          </a:p>
          <a:p>
            <a:pPr algn="just"/>
            <a:r>
              <a:rPr lang="en-US" sz="2800" dirty="0"/>
              <a:t>Seller: Sellers can view auctions, rate auctions, view auction listings, view announcements, search for items, and view auction history.</a:t>
            </a:r>
          </a:p>
        </p:txBody>
      </p:sp>
      <p:pic>
        <p:nvPicPr>
          <p:cNvPr id="4" name="Picture 3">
            <a:extLst>
              <a:ext uri="{FF2B5EF4-FFF2-40B4-BE49-F238E27FC236}">
                <a16:creationId xmlns:a16="http://schemas.microsoft.com/office/drawing/2014/main" id="{63AD1218-D89F-12A4-6F3E-AF3B82DFF964}"/>
              </a:ext>
            </a:extLst>
          </p:cNvPr>
          <p:cNvPicPr>
            <a:picLocks noChangeAspect="1"/>
          </p:cNvPicPr>
          <p:nvPr/>
        </p:nvPicPr>
        <p:blipFill>
          <a:blip r:embed="rId3"/>
          <a:stretch>
            <a:fillRect/>
          </a:stretch>
        </p:blipFill>
        <p:spPr>
          <a:xfrm>
            <a:off x="6638290" y="720000"/>
            <a:ext cx="5553710" cy="6129110"/>
          </a:xfrm>
          <a:prstGeom prst="rect">
            <a:avLst/>
          </a:prstGeom>
        </p:spPr>
      </p:pic>
    </p:spTree>
    <p:extLst>
      <p:ext uri="{BB962C8B-B14F-4D97-AF65-F5344CB8AC3E}">
        <p14:creationId xmlns:p14="http://schemas.microsoft.com/office/powerpoint/2010/main" val="2703883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3A1BF-4F49-FFBA-305C-B1D271EBA21B}"/>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CFDC3DFD-DEFF-A848-3C66-D4D9C3710C66}"/>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B0F6B1CC-C488-39BA-F3E6-D0BED9810766}"/>
              </a:ext>
            </a:extLst>
          </p:cNvPr>
          <p:cNvSpPr txBox="1">
            <a:spLocks/>
          </p:cNvSpPr>
          <p:nvPr/>
        </p:nvSpPr>
        <p:spPr>
          <a:xfrm>
            <a:off x="-1" y="0"/>
            <a:ext cx="12204000" cy="7200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3.3.1 </a:t>
            </a:r>
            <a:r>
              <a:rPr lang="en-US" sz="4000" b="1" dirty="0" err="1">
                <a:solidFill>
                  <a:srgbClr val="FFFF00"/>
                </a:solidFill>
                <a:latin typeface="Calibri (Headings)"/>
              </a:rPr>
              <a:t>Usecase</a:t>
            </a:r>
            <a:r>
              <a:rPr lang="en-US" sz="4000" b="1" dirty="0">
                <a:solidFill>
                  <a:srgbClr val="FFFF00"/>
                </a:solidFill>
                <a:latin typeface="Calibri (Headings)"/>
              </a:rPr>
              <a:t> specification for buyer/seller functionality</a:t>
            </a:r>
            <a:endParaRPr lang="en-US" sz="4300" b="1" dirty="0">
              <a:solidFill>
                <a:srgbClr val="FFFF00"/>
              </a:solidFill>
              <a:latin typeface="Calibri (Headings)"/>
            </a:endParaRPr>
          </a:p>
        </p:txBody>
      </p:sp>
      <p:sp>
        <p:nvSpPr>
          <p:cNvPr id="13" name="Text Placeholder 12">
            <a:extLst>
              <a:ext uri="{FF2B5EF4-FFF2-40B4-BE49-F238E27FC236}">
                <a16:creationId xmlns:a16="http://schemas.microsoft.com/office/drawing/2014/main" id="{283C8362-C7AE-4C5F-5ED5-25AFEF48BB33}"/>
              </a:ext>
            </a:extLst>
          </p:cNvPr>
          <p:cNvSpPr>
            <a:spLocks noGrp="1"/>
          </p:cNvSpPr>
          <p:nvPr>
            <p:ph type="body" sz="half" idx="2"/>
          </p:nvPr>
        </p:nvSpPr>
        <p:spPr>
          <a:xfrm>
            <a:off x="839788" y="888695"/>
            <a:ext cx="5256212" cy="4625414"/>
          </a:xfrm>
        </p:spPr>
        <p:txBody>
          <a:bodyPr>
            <a:noAutofit/>
          </a:bodyPr>
          <a:lstStyle/>
          <a:p>
            <a:pPr algn="just"/>
            <a:r>
              <a:rPr lang="en-US" sz="1400" b="1" dirty="0"/>
              <a:t>Use case name: </a:t>
            </a:r>
            <a:r>
              <a:rPr lang="en-US" sz="1400" dirty="0"/>
              <a:t>Watch the auction</a:t>
            </a:r>
          </a:p>
          <a:p>
            <a:pPr algn="just"/>
            <a:r>
              <a:rPr lang="en-US" sz="1400" b="1" dirty="0"/>
              <a:t>Actor: </a:t>
            </a:r>
            <a:r>
              <a:rPr lang="en-US" sz="1400" dirty="0"/>
              <a:t>Buyer/seller</a:t>
            </a:r>
          </a:p>
          <a:p>
            <a:pPr algn="just"/>
            <a:r>
              <a:rPr lang="en-US" sz="1400" b="1" dirty="0"/>
              <a:t>Use case description: </a:t>
            </a:r>
            <a:r>
              <a:rPr lang="en-US" sz="1400" dirty="0"/>
              <a:t>Allows Buyers/Sellers to view the auction</a:t>
            </a:r>
          </a:p>
          <a:p>
            <a:pPr algn="just"/>
            <a:r>
              <a:rPr lang="en-US" sz="1400" b="1" dirty="0"/>
              <a:t>Request implementation: </a:t>
            </a:r>
            <a:r>
              <a:rPr lang="en-US" sz="1400" dirty="0"/>
              <a:t>The user must have role 0 or 1</a:t>
            </a:r>
          </a:p>
          <a:p>
            <a:pPr algn="just"/>
            <a:r>
              <a:rPr lang="en-US" sz="1400" b="1" dirty="0"/>
              <a:t>Preconditions: </a:t>
            </a:r>
            <a:r>
              <a:rPr lang="en-US" sz="1400" dirty="0"/>
              <a:t>The buyer/seller has logged into the system</a:t>
            </a:r>
          </a:p>
          <a:p>
            <a:pPr algn="just"/>
            <a:r>
              <a:rPr lang="en-US" sz="1400" b="1" dirty="0"/>
              <a:t>Postconditions: </a:t>
            </a:r>
            <a:r>
              <a:rPr lang="en-US" sz="1400" dirty="0"/>
              <a:t>The buyer/seller will successfully view the auction</a:t>
            </a:r>
          </a:p>
          <a:p>
            <a:pPr algn="just"/>
            <a:r>
              <a:rPr lang="en-US" sz="1400" b="1" dirty="0"/>
              <a:t>Main event stream:</a:t>
            </a:r>
            <a:r>
              <a:rPr lang="en-US" sz="1400" dirty="0"/>
              <a:t>	</a:t>
            </a:r>
          </a:p>
          <a:p>
            <a:pPr algn="just"/>
            <a:r>
              <a:rPr lang="en-US" sz="1400" dirty="0"/>
              <a:t>1. Buyer and seller are logged into the system</a:t>
            </a:r>
          </a:p>
          <a:p>
            <a:pPr algn="just"/>
            <a:r>
              <a:rPr lang="en-US" sz="1400" dirty="0"/>
              <a:t>2. Buyer and seller click the View Auction detail button</a:t>
            </a:r>
          </a:p>
          <a:p>
            <a:pPr algn="just"/>
            <a:r>
              <a:rPr lang="en-US" sz="1400" dirty="0"/>
              <a:t>3. The system switches to the bid detail view page</a:t>
            </a:r>
          </a:p>
          <a:p>
            <a:pPr algn="just"/>
            <a:endParaRPr lang="en-US" sz="1400" b="1" dirty="0"/>
          </a:p>
        </p:txBody>
      </p:sp>
      <p:pic>
        <p:nvPicPr>
          <p:cNvPr id="3" name="Picture 2">
            <a:extLst>
              <a:ext uri="{FF2B5EF4-FFF2-40B4-BE49-F238E27FC236}">
                <a16:creationId xmlns:a16="http://schemas.microsoft.com/office/drawing/2014/main" id="{14713698-B20A-BF34-0419-8192FBEF62D1}"/>
              </a:ext>
            </a:extLst>
          </p:cNvPr>
          <p:cNvPicPr>
            <a:picLocks noChangeAspect="1"/>
          </p:cNvPicPr>
          <p:nvPr/>
        </p:nvPicPr>
        <p:blipFill>
          <a:blip r:embed="rId3"/>
          <a:stretch>
            <a:fillRect/>
          </a:stretch>
        </p:blipFill>
        <p:spPr>
          <a:xfrm>
            <a:off x="6096000" y="888695"/>
            <a:ext cx="5760085" cy="4625414"/>
          </a:xfrm>
          <a:prstGeom prst="rect">
            <a:avLst/>
          </a:prstGeom>
        </p:spPr>
      </p:pic>
    </p:spTree>
    <p:extLst>
      <p:ext uri="{BB962C8B-B14F-4D97-AF65-F5344CB8AC3E}">
        <p14:creationId xmlns:p14="http://schemas.microsoft.com/office/powerpoint/2010/main" val="1658576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F0728-A001-FD49-411B-82FAA2E16D76}"/>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552A7353-99C4-47FE-A2AF-826A3F29A573}"/>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8AA11934-4EF9-904C-99A0-A816C078B704}"/>
              </a:ext>
            </a:extLst>
          </p:cNvPr>
          <p:cNvSpPr txBox="1">
            <a:spLocks/>
          </p:cNvSpPr>
          <p:nvPr/>
        </p:nvSpPr>
        <p:spPr>
          <a:xfrm>
            <a:off x="-1" y="0"/>
            <a:ext cx="12204000" cy="7200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3.3.1 </a:t>
            </a:r>
            <a:r>
              <a:rPr lang="en-US" sz="4000" b="1" dirty="0" err="1">
                <a:solidFill>
                  <a:srgbClr val="FFFF00"/>
                </a:solidFill>
                <a:latin typeface="Calibri (Headings)"/>
              </a:rPr>
              <a:t>Usecase</a:t>
            </a:r>
            <a:r>
              <a:rPr lang="en-US" sz="4000" b="1" dirty="0">
                <a:solidFill>
                  <a:srgbClr val="FFFF00"/>
                </a:solidFill>
                <a:latin typeface="Calibri (Headings)"/>
              </a:rPr>
              <a:t> specification for buyer/seller functionality</a:t>
            </a:r>
            <a:endParaRPr lang="en-US" sz="4300" b="1" dirty="0">
              <a:solidFill>
                <a:srgbClr val="FFFF00"/>
              </a:solidFill>
              <a:latin typeface="Calibri (Headings)"/>
            </a:endParaRPr>
          </a:p>
        </p:txBody>
      </p:sp>
      <p:sp>
        <p:nvSpPr>
          <p:cNvPr id="13" name="Text Placeholder 12">
            <a:extLst>
              <a:ext uri="{FF2B5EF4-FFF2-40B4-BE49-F238E27FC236}">
                <a16:creationId xmlns:a16="http://schemas.microsoft.com/office/drawing/2014/main" id="{56916197-B94F-23EE-7CE4-5D1F5D7468CB}"/>
              </a:ext>
            </a:extLst>
          </p:cNvPr>
          <p:cNvSpPr>
            <a:spLocks noGrp="1"/>
          </p:cNvSpPr>
          <p:nvPr>
            <p:ph type="body" sz="half" idx="2"/>
          </p:nvPr>
        </p:nvSpPr>
        <p:spPr>
          <a:xfrm>
            <a:off x="839788" y="888694"/>
            <a:ext cx="5256212" cy="5059523"/>
          </a:xfrm>
        </p:spPr>
        <p:txBody>
          <a:bodyPr>
            <a:noAutofit/>
          </a:bodyPr>
          <a:lstStyle/>
          <a:p>
            <a:pPr algn="just"/>
            <a:r>
              <a:rPr lang="en-US" sz="1400" b="1" dirty="0"/>
              <a:t>Use case name: </a:t>
            </a:r>
            <a:r>
              <a:rPr lang="en-US" sz="1400" dirty="0"/>
              <a:t>Buyer/seller reviews</a:t>
            </a:r>
          </a:p>
          <a:p>
            <a:pPr algn="just"/>
            <a:r>
              <a:rPr lang="en-US" sz="1400" b="1" dirty="0"/>
              <a:t>Actor: </a:t>
            </a:r>
            <a:r>
              <a:rPr lang="en-US" sz="1400" dirty="0"/>
              <a:t>Buyer/seller</a:t>
            </a:r>
          </a:p>
          <a:p>
            <a:pPr algn="just"/>
            <a:r>
              <a:rPr lang="en-US" sz="1400" b="1" dirty="0"/>
              <a:t>Use case description: </a:t>
            </a:r>
            <a:r>
              <a:rPr lang="en-US" sz="1400" dirty="0"/>
              <a:t>Allows Buyers/Sellers to rate each other</a:t>
            </a:r>
          </a:p>
          <a:p>
            <a:pPr algn="just"/>
            <a:r>
              <a:rPr lang="en-US" sz="1400" b="1" dirty="0"/>
              <a:t>Request implementation:</a:t>
            </a:r>
            <a:r>
              <a:rPr lang="en-US" sz="1400" dirty="0"/>
              <a:t>	</a:t>
            </a:r>
          </a:p>
          <a:p>
            <a:pPr algn="just"/>
            <a:r>
              <a:rPr lang="en-US" sz="1400" dirty="0"/>
              <a:t>+ User must have role 0 or 1</a:t>
            </a:r>
          </a:p>
          <a:p>
            <a:pPr algn="just"/>
            <a:r>
              <a:rPr lang="en-US" sz="1400" dirty="0"/>
              <a:t>+ The auction must end</a:t>
            </a:r>
          </a:p>
          <a:p>
            <a:pPr algn="just"/>
            <a:r>
              <a:rPr lang="en-US" sz="1400" dirty="0"/>
              <a:t>+ Only the auctioneer and the auction winner are allowed to rate</a:t>
            </a:r>
          </a:p>
          <a:p>
            <a:pPr algn="just"/>
            <a:r>
              <a:rPr lang="en-US" sz="1400" b="1" dirty="0"/>
              <a:t>Preconditions: </a:t>
            </a:r>
            <a:r>
              <a:rPr lang="en-US" sz="1400" dirty="0"/>
              <a:t>The buyer/seller has logged into the system</a:t>
            </a:r>
          </a:p>
          <a:p>
            <a:pPr algn="just"/>
            <a:r>
              <a:rPr lang="en-US" sz="1400" b="1" dirty="0"/>
              <a:t>Postconditions: </a:t>
            </a:r>
            <a:r>
              <a:rPr lang="en-US" sz="1400" dirty="0"/>
              <a:t>The buyer/seller will evaluate the success</a:t>
            </a:r>
          </a:p>
          <a:p>
            <a:pPr algn="just"/>
            <a:r>
              <a:rPr lang="en-US" sz="1400" b="1" dirty="0"/>
              <a:t>Main event stream:</a:t>
            </a:r>
            <a:r>
              <a:rPr lang="en-US" sz="1400" dirty="0"/>
              <a:t>	</a:t>
            </a:r>
          </a:p>
          <a:p>
            <a:pPr algn="just"/>
            <a:r>
              <a:rPr lang="en-US" sz="1400" dirty="0"/>
              <a:t>1. Buyer/seller is logging in to the system</a:t>
            </a:r>
          </a:p>
          <a:p>
            <a:pPr algn="just"/>
            <a:r>
              <a:rPr lang="en-US" sz="1400" dirty="0"/>
              <a:t>2. Buyer/seller clicks on the view auction detail button</a:t>
            </a:r>
          </a:p>
          <a:p>
            <a:pPr algn="just"/>
            <a:r>
              <a:rPr lang="en-US" sz="1400" dirty="0"/>
              <a:t>3. The system switches to the bid detail view page</a:t>
            </a:r>
          </a:p>
          <a:p>
            <a:pPr algn="just"/>
            <a:r>
              <a:rPr lang="en-US" sz="1400" dirty="0"/>
              <a:t>4. Buyers/sellers rate by choosing the number of stars (from 0-5)</a:t>
            </a:r>
          </a:p>
          <a:p>
            <a:pPr algn="just"/>
            <a:r>
              <a:rPr lang="en-US" sz="1400" dirty="0"/>
              <a:t>5. Buyer/seller clicks on submit form button</a:t>
            </a:r>
          </a:p>
          <a:p>
            <a:pPr algn="just"/>
            <a:r>
              <a:rPr lang="en-US" sz="1400" dirty="0"/>
              <a:t>6. The system adds the evaluated score to the database</a:t>
            </a:r>
          </a:p>
        </p:txBody>
      </p:sp>
      <p:pic>
        <p:nvPicPr>
          <p:cNvPr id="4" name="Picture 3">
            <a:extLst>
              <a:ext uri="{FF2B5EF4-FFF2-40B4-BE49-F238E27FC236}">
                <a16:creationId xmlns:a16="http://schemas.microsoft.com/office/drawing/2014/main" id="{0DC0918B-C59C-E070-7EED-1E719043DEBF}"/>
              </a:ext>
            </a:extLst>
          </p:cNvPr>
          <p:cNvPicPr>
            <a:picLocks noChangeAspect="1"/>
          </p:cNvPicPr>
          <p:nvPr/>
        </p:nvPicPr>
        <p:blipFill>
          <a:blip r:embed="rId3"/>
          <a:stretch>
            <a:fillRect/>
          </a:stretch>
        </p:blipFill>
        <p:spPr>
          <a:xfrm>
            <a:off x="6096000" y="888694"/>
            <a:ext cx="5760085" cy="5059522"/>
          </a:xfrm>
          <a:prstGeom prst="rect">
            <a:avLst/>
          </a:prstGeom>
        </p:spPr>
      </p:pic>
    </p:spTree>
    <p:extLst>
      <p:ext uri="{BB962C8B-B14F-4D97-AF65-F5344CB8AC3E}">
        <p14:creationId xmlns:p14="http://schemas.microsoft.com/office/powerpoint/2010/main" val="3837231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2FE12-96CD-2CE4-D050-33A71E369871}"/>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73BE31E-73F5-CE30-B0F4-83CF5B59FDCC}"/>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1FB30906-78CB-7853-5FE1-E16D92649E34}"/>
              </a:ext>
            </a:extLst>
          </p:cNvPr>
          <p:cNvSpPr txBox="1">
            <a:spLocks/>
          </p:cNvSpPr>
          <p:nvPr/>
        </p:nvSpPr>
        <p:spPr>
          <a:xfrm>
            <a:off x="-1" y="0"/>
            <a:ext cx="12204000" cy="7200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3.3.1 </a:t>
            </a:r>
            <a:r>
              <a:rPr lang="en-US" sz="4000" b="1" dirty="0" err="1">
                <a:solidFill>
                  <a:srgbClr val="FFFF00"/>
                </a:solidFill>
                <a:latin typeface="Calibri (Headings)"/>
              </a:rPr>
              <a:t>Usecase</a:t>
            </a:r>
            <a:r>
              <a:rPr lang="en-US" sz="4000" b="1" dirty="0">
                <a:solidFill>
                  <a:srgbClr val="FFFF00"/>
                </a:solidFill>
                <a:latin typeface="Calibri (Headings)"/>
              </a:rPr>
              <a:t> specification for buyer/seller functionality</a:t>
            </a:r>
            <a:endParaRPr lang="en-US" sz="4300" b="1" dirty="0">
              <a:solidFill>
                <a:srgbClr val="FFFF00"/>
              </a:solidFill>
              <a:latin typeface="Calibri (Headings)"/>
            </a:endParaRPr>
          </a:p>
        </p:txBody>
      </p:sp>
      <p:sp>
        <p:nvSpPr>
          <p:cNvPr id="13" name="Text Placeholder 12">
            <a:extLst>
              <a:ext uri="{FF2B5EF4-FFF2-40B4-BE49-F238E27FC236}">
                <a16:creationId xmlns:a16="http://schemas.microsoft.com/office/drawing/2014/main" id="{17676000-8976-B043-D072-F3A3006AB3F2}"/>
              </a:ext>
            </a:extLst>
          </p:cNvPr>
          <p:cNvSpPr>
            <a:spLocks noGrp="1"/>
          </p:cNvSpPr>
          <p:nvPr>
            <p:ph type="body" sz="half" idx="2"/>
          </p:nvPr>
        </p:nvSpPr>
        <p:spPr>
          <a:xfrm>
            <a:off x="839788" y="888694"/>
            <a:ext cx="5256212" cy="5059523"/>
          </a:xfrm>
        </p:spPr>
        <p:txBody>
          <a:bodyPr>
            <a:noAutofit/>
          </a:bodyPr>
          <a:lstStyle/>
          <a:p>
            <a:pPr algn="just"/>
            <a:r>
              <a:rPr lang="en-US" sz="1400" b="1" dirty="0"/>
              <a:t>Use case name: </a:t>
            </a:r>
            <a:r>
              <a:rPr lang="en-US" sz="1400" dirty="0"/>
              <a:t>See the auction buyers/sellers  participated in</a:t>
            </a:r>
          </a:p>
          <a:p>
            <a:pPr algn="just"/>
            <a:r>
              <a:rPr lang="en-US" sz="1400" b="1" dirty="0"/>
              <a:t>Actor: </a:t>
            </a:r>
            <a:r>
              <a:rPr lang="en-US" sz="1400" dirty="0"/>
              <a:t>Buyer/seller</a:t>
            </a:r>
          </a:p>
          <a:p>
            <a:pPr algn="just"/>
            <a:r>
              <a:rPr lang="en-US" sz="1400" b="1" dirty="0"/>
              <a:t>Use case description: </a:t>
            </a:r>
            <a:r>
              <a:rPr lang="en-US" sz="1400" dirty="0"/>
              <a:t>Allows Buyers/Sellers to see auction, </a:t>
            </a:r>
            <a:r>
              <a:rPr lang="en-US" sz="1400"/>
              <a:t>which participated in</a:t>
            </a:r>
            <a:endParaRPr lang="en-US" sz="1400" dirty="0"/>
          </a:p>
          <a:p>
            <a:pPr algn="just"/>
            <a:r>
              <a:rPr lang="en-US" sz="1400" b="1" dirty="0"/>
              <a:t>Request implementation: </a:t>
            </a:r>
            <a:r>
              <a:rPr lang="en-US" sz="1400" dirty="0"/>
              <a:t>User must have role 0 or 1</a:t>
            </a:r>
          </a:p>
          <a:p>
            <a:pPr algn="just"/>
            <a:r>
              <a:rPr lang="en-US" sz="1400" b="1" dirty="0"/>
              <a:t>Preconditions: </a:t>
            </a:r>
            <a:r>
              <a:rPr lang="en-US" sz="1400" dirty="0"/>
              <a:t>The buyer/seller has logged into the system</a:t>
            </a:r>
          </a:p>
          <a:p>
            <a:pPr algn="just"/>
            <a:r>
              <a:rPr lang="en-US" sz="1400" b="1" dirty="0"/>
              <a:t>Postconditions: </a:t>
            </a:r>
            <a:r>
              <a:rPr lang="en-US" sz="1400" dirty="0"/>
              <a:t>Buyers/sellers will be able to see a list of auctions in which they participate</a:t>
            </a:r>
          </a:p>
          <a:p>
            <a:pPr algn="just"/>
            <a:r>
              <a:rPr lang="en-US" sz="1400" b="1" dirty="0"/>
              <a:t>Main event stream:	</a:t>
            </a:r>
          </a:p>
          <a:p>
            <a:pPr algn="just"/>
            <a:r>
              <a:rPr lang="en-US" sz="1400" dirty="0"/>
              <a:t>1. Buyer/seller is logging in to the system</a:t>
            </a:r>
          </a:p>
          <a:p>
            <a:pPr algn="just"/>
            <a:r>
              <a:rPr lang="en-US" sz="1400" dirty="0"/>
              <a:t>2. Buyer/seller clicks on the My Bidder button in the header</a:t>
            </a:r>
          </a:p>
          <a:p>
            <a:pPr algn="just"/>
            <a:r>
              <a:rPr lang="en-US" sz="1400" dirty="0"/>
              <a:t>3. The system switches to the My Bidder page</a:t>
            </a:r>
          </a:p>
          <a:p>
            <a:pPr algn="just"/>
            <a:r>
              <a:rPr lang="en-US" sz="1400" dirty="0"/>
              <a:t>4. The system checks the user's id and token</a:t>
            </a:r>
          </a:p>
          <a:p>
            <a:pPr algn="just"/>
            <a:r>
              <a:rPr lang="en-US" sz="1400" dirty="0"/>
              <a:t>5. The system retrieves product information according to the user's ID</a:t>
            </a:r>
          </a:p>
          <a:p>
            <a:pPr algn="just"/>
            <a:r>
              <a:rPr lang="en-US" sz="1400" dirty="0"/>
              <a:t>6. The system returns data to the interface</a:t>
            </a:r>
          </a:p>
        </p:txBody>
      </p:sp>
      <p:pic>
        <p:nvPicPr>
          <p:cNvPr id="2" name="Picture 1">
            <a:extLst>
              <a:ext uri="{FF2B5EF4-FFF2-40B4-BE49-F238E27FC236}">
                <a16:creationId xmlns:a16="http://schemas.microsoft.com/office/drawing/2014/main" id="{DF24A84B-F48E-F77E-3D66-ECD3D3A49DD2}"/>
              </a:ext>
            </a:extLst>
          </p:cNvPr>
          <p:cNvPicPr>
            <a:picLocks noChangeAspect="1"/>
          </p:cNvPicPr>
          <p:nvPr/>
        </p:nvPicPr>
        <p:blipFill>
          <a:blip r:embed="rId3"/>
          <a:stretch>
            <a:fillRect/>
          </a:stretch>
        </p:blipFill>
        <p:spPr>
          <a:xfrm>
            <a:off x="6095999" y="909783"/>
            <a:ext cx="5760085" cy="5038434"/>
          </a:xfrm>
          <a:prstGeom prst="rect">
            <a:avLst/>
          </a:prstGeom>
        </p:spPr>
      </p:pic>
    </p:spTree>
    <p:extLst>
      <p:ext uri="{BB962C8B-B14F-4D97-AF65-F5344CB8AC3E}">
        <p14:creationId xmlns:p14="http://schemas.microsoft.com/office/powerpoint/2010/main" val="10548555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D4084-79E2-2A6B-69FA-E7AFD148406E}"/>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365C932-57DB-C8C6-D9BC-359E74FAF20F}"/>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50E0917B-BD2C-D091-FE77-BCD9327EB30A}"/>
              </a:ext>
            </a:extLst>
          </p:cNvPr>
          <p:cNvSpPr txBox="1">
            <a:spLocks/>
          </p:cNvSpPr>
          <p:nvPr/>
        </p:nvSpPr>
        <p:spPr>
          <a:xfrm>
            <a:off x="-1" y="0"/>
            <a:ext cx="12204000" cy="7200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3.3.1 </a:t>
            </a:r>
            <a:r>
              <a:rPr lang="en-US" sz="4000" b="1" dirty="0" err="1">
                <a:solidFill>
                  <a:srgbClr val="FFFF00"/>
                </a:solidFill>
                <a:latin typeface="Calibri (Headings)"/>
              </a:rPr>
              <a:t>Usecase</a:t>
            </a:r>
            <a:r>
              <a:rPr lang="en-US" sz="4000" b="1" dirty="0">
                <a:solidFill>
                  <a:srgbClr val="FFFF00"/>
                </a:solidFill>
                <a:latin typeface="Calibri (Headings)"/>
              </a:rPr>
              <a:t> specification for buyer/seller functionality</a:t>
            </a:r>
            <a:endParaRPr lang="en-US" sz="4300" b="1" dirty="0">
              <a:solidFill>
                <a:srgbClr val="FFFF00"/>
              </a:solidFill>
              <a:latin typeface="Calibri (Headings)"/>
            </a:endParaRPr>
          </a:p>
        </p:txBody>
      </p:sp>
      <p:sp>
        <p:nvSpPr>
          <p:cNvPr id="13" name="Text Placeholder 12">
            <a:extLst>
              <a:ext uri="{FF2B5EF4-FFF2-40B4-BE49-F238E27FC236}">
                <a16:creationId xmlns:a16="http://schemas.microsoft.com/office/drawing/2014/main" id="{FE8E4B12-671A-A27D-6714-D9246B653AF7}"/>
              </a:ext>
            </a:extLst>
          </p:cNvPr>
          <p:cNvSpPr>
            <a:spLocks noGrp="1"/>
          </p:cNvSpPr>
          <p:nvPr>
            <p:ph type="body" sz="half" idx="2"/>
          </p:nvPr>
        </p:nvSpPr>
        <p:spPr>
          <a:xfrm>
            <a:off x="839788" y="888694"/>
            <a:ext cx="5256212" cy="5059523"/>
          </a:xfrm>
        </p:spPr>
        <p:txBody>
          <a:bodyPr>
            <a:noAutofit/>
          </a:bodyPr>
          <a:lstStyle/>
          <a:p>
            <a:pPr algn="just"/>
            <a:r>
              <a:rPr lang="en-US" sz="1400" b="1" dirty="0"/>
              <a:t>Use case name: </a:t>
            </a:r>
            <a:r>
              <a:rPr lang="en-US" sz="1400" dirty="0"/>
              <a:t>See announcement</a:t>
            </a:r>
          </a:p>
          <a:p>
            <a:pPr algn="just"/>
            <a:r>
              <a:rPr lang="en-US" sz="1400" b="1" dirty="0"/>
              <a:t>Actor: </a:t>
            </a:r>
            <a:r>
              <a:rPr lang="en-US" sz="1400" dirty="0"/>
              <a:t>Buyer/seller</a:t>
            </a:r>
          </a:p>
          <a:p>
            <a:pPr algn="just"/>
            <a:r>
              <a:rPr lang="en-US" sz="1400" b="1" dirty="0"/>
              <a:t>Use case description: </a:t>
            </a:r>
            <a:r>
              <a:rPr lang="en-US" sz="1400" dirty="0"/>
              <a:t>Allow Buyers/Sellers to view notifications</a:t>
            </a:r>
          </a:p>
          <a:p>
            <a:pPr algn="just"/>
            <a:r>
              <a:rPr lang="en-US" sz="1400" b="1" dirty="0"/>
              <a:t>Request implementation: </a:t>
            </a:r>
            <a:r>
              <a:rPr lang="en-US" sz="1400" dirty="0"/>
              <a:t>User must have role 0 or 1</a:t>
            </a:r>
          </a:p>
          <a:p>
            <a:pPr algn="just"/>
            <a:r>
              <a:rPr lang="en-US" sz="1400" b="1" dirty="0"/>
              <a:t>Preconditions: </a:t>
            </a:r>
            <a:r>
              <a:rPr lang="en-US" sz="1400" dirty="0"/>
              <a:t>The buyer/seller has logged into the system</a:t>
            </a:r>
          </a:p>
          <a:p>
            <a:pPr algn="just"/>
            <a:r>
              <a:rPr lang="en-US" sz="1400" b="1" dirty="0"/>
              <a:t>Postconditions: </a:t>
            </a:r>
            <a:r>
              <a:rPr lang="en-US" sz="1400" dirty="0"/>
              <a:t>The buyer/seller will see a list of success notifications</a:t>
            </a:r>
          </a:p>
          <a:p>
            <a:pPr algn="just"/>
            <a:r>
              <a:rPr lang="en-US" sz="1400" b="1" dirty="0"/>
              <a:t>Main event stream:	</a:t>
            </a:r>
          </a:p>
          <a:p>
            <a:pPr algn="just"/>
            <a:r>
              <a:rPr lang="en-US" sz="1400" dirty="0"/>
              <a:t>1. Buyer and seller are logged into the system</a:t>
            </a:r>
          </a:p>
          <a:p>
            <a:pPr algn="just"/>
            <a:r>
              <a:rPr lang="en-US" sz="1400" dirty="0"/>
              <a:t>2. Buyer and seller click the Notifications button in the header</a:t>
            </a:r>
          </a:p>
          <a:p>
            <a:pPr algn="just"/>
            <a:r>
              <a:rPr lang="en-US" sz="1400" dirty="0"/>
              <a:t>3. The system switches to the Notification page</a:t>
            </a:r>
          </a:p>
          <a:p>
            <a:pPr algn="just"/>
            <a:r>
              <a:rPr lang="en-US" sz="1400" dirty="0"/>
              <a:t>4. The system checks the user's id and token</a:t>
            </a:r>
          </a:p>
          <a:p>
            <a:pPr algn="just"/>
            <a:r>
              <a:rPr lang="en-US" sz="1400" dirty="0"/>
              <a:t>5. The system retrieves information on all notifications according to the user's ID</a:t>
            </a:r>
          </a:p>
          <a:p>
            <a:pPr algn="just"/>
            <a:r>
              <a:rPr lang="en-US" sz="1400" dirty="0"/>
              <a:t>6. The system returns data to the interface</a:t>
            </a:r>
          </a:p>
          <a:p>
            <a:pPr algn="just"/>
            <a:endParaRPr lang="en-US" sz="1400" b="1" dirty="0"/>
          </a:p>
          <a:p>
            <a:pPr algn="just"/>
            <a:endParaRPr lang="en-US" sz="1400" b="1" dirty="0"/>
          </a:p>
        </p:txBody>
      </p:sp>
      <p:pic>
        <p:nvPicPr>
          <p:cNvPr id="3" name="Picture 2">
            <a:extLst>
              <a:ext uri="{FF2B5EF4-FFF2-40B4-BE49-F238E27FC236}">
                <a16:creationId xmlns:a16="http://schemas.microsoft.com/office/drawing/2014/main" id="{7B0CF398-6887-8E88-7AC6-76498814C8BD}"/>
              </a:ext>
            </a:extLst>
          </p:cNvPr>
          <p:cNvPicPr>
            <a:picLocks noChangeAspect="1"/>
          </p:cNvPicPr>
          <p:nvPr/>
        </p:nvPicPr>
        <p:blipFill>
          <a:blip r:embed="rId3"/>
          <a:stretch>
            <a:fillRect/>
          </a:stretch>
        </p:blipFill>
        <p:spPr>
          <a:xfrm>
            <a:off x="6095998" y="888694"/>
            <a:ext cx="5760085" cy="5059523"/>
          </a:xfrm>
          <a:prstGeom prst="rect">
            <a:avLst/>
          </a:prstGeom>
        </p:spPr>
      </p:pic>
    </p:spTree>
    <p:extLst>
      <p:ext uri="{BB962C8B-B14F-4D97-AF65-F5344CB8AC3E}">
        <p14:creationId xmlns:p14="http://schemas.microsoft.com/office/powerpoint/2010/main" val="2135431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936D4-A1C5-EB61-4CC9-4A1518F0A841}"/>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7AB1F38A-6705-D090-47E0-4E4DB99D681E}"/>
              </a:ext>
            </a:extLst>
          </p:cNvPr>
          <p:cNvSpPr>
            <a:spLocks noGrp="1"/>
          </p:cNvSpPr>
          <p:nvPr>
            <p:ph type="title"/>
          </p:nvPr>
        </p:nvSpPr>
        <p:spPr>
          <a:xfrm>
            <a:off x="838200" y="720000"/>
            <a:ext cx="10515600" cy="970688"/>
          </a:xfrm>
        </p:spPr>
        <p:txBody>
          <a:bodyPr>
            <a:normAutofit/>
          </a:bodyPr>
          <a:lstStyle/>
          <a:p>
            <a:pPr algn="l"/>
            <a:r>
              <a:rPr lang="en-US" sz="4000" b="1" dirty="0">
                <a:solidFill>
                  <a:srgbClr val="002060"/>
                </a:solidFill>
                <a:effectLst/>
                <a:latin typeface="Calibri (Headings)"/>
                <a:ea typeface="Calibri" panose="020F0502020204030204" pitchFamily="34" charset="0"/>
              </a:rPr>
              <a:t>Project Goals</a:t>
            </a:r>
            <a:endParaRPr lang="en-US" sz="4000" b="1" dirty="0">
              <a:solidFill>
                <a:srgbClr val="002060"/>
              </a:solidFill>
              <a:latin typeface="Calibri (Headings)"/>
            </a:endParaRPr>
          </a:p>
        </p:txBody>
      </p:sp>
      <p:sp>
        <p:nvSpPr>
          <p:cNvPr id="2" name="Content Placeholder 1">
            <a:extLst>
              <a:ext uri="{FF2B5EF4-FFF2-40B4-BE49-F238E27FC236}">
                <a16:creationId xmlns:a16="http://schemas.microsoft.com/office/drawing/2014/main" id="{CD96C9ED-93DE-83C1-DC12-7560CF229BD9}"/>
              </a:ext>
            </a:extLst>
          </p:cNvPr>
          <p:cNvSpPr>
            <a:spLocks noGrp="1"/>
          </p:cNvSpPr>
          <p:nvPr>
            <p:ph idx="1"/>
          </p:nvPr>
        </p:nvSpPr>
        <p:spPr>
          <a:xfrm>
            <a:off x="1060704" y="1825625"/>
            <a:ext cx="10293096" cy="4351338"/>
          </a:xfrm>
        </p:spPr>
        <p:txBody>
          <a:bodyPr/>
          <a:lstStyle/>
          <a:p>
            <a:pPr algn="just"/>
            <a:r>
              <a:rPr lang="en-US" dirty="0">
                <a:solidFill>
                  <a:srgbClr val="002060"/>
                </a:solidFill>
              </a:rPr>
              <a:t>Develop a simple yet effective online auction system.</a:t>
            </a:r>
          </a:p>
          <a:p>
            <a:pPr algn="just"/>
            <a:r>
              <a:rPr lang="en-US" dirty="0">
                <a:solidFill>
                  <a:srgbClr val="002060"/>
                </a:solidFill>
              </a:rPr>
              <a:t>Focus on basic features: item creation, bidding, and transaction management.</a:t>
            </a:r>
          </a:p>
          <a:p>
            <a:pPr algn="just"/>
            <a:r>
              <a:rPr lang="en-US" dirty="0">
                <a:solidFill>
                  <a:srgbClr val="002060"/>
                </a:solidFill>
              </a:rPr>
              <a:t>Prioritize user understanding of system functionality and interactions.</a:t>
            </a:r>
          </a:p>
          <a:p>
            <a:pPr algn="just"/>
            <a:r>
              <a:rPr lang="en-US" dirty="0">
                <a:solidFill>
                  <a:srgbClr val="002060"/>
                </a:solidFill>
              </a:rPr>
              <a:t>Provide a good experience for both buyers and sellers.</a:t>
            </a:r>
          </a:p>
          <a:p>
            <a:pPr algn="just"/>
            <a:r>
              <a:rPr lang="en-US" dirty="0">
                <a:solidFill>
                  <a:srgbClr val="002060"/>
                </a:solidFill>
              </a:rPr>
              <a:t>Create a fair and transparent environment for all participants.</a:t>
            </a:r>
          </a:p>
        </p:txBody>
      </p:sp>
      <p:sp>
        <p:nvSpPr>
          <p:cNvPr id="3" name="Rectangle 2">
            <a:extLst>
              <a:ext uri="{FF2B5EF4-FFF2-40B4-BE49-F238E27FC236}">
                <a16:creationId xmlns:a16="http://schemas.microsoft.com/office/drawing/2014/main" id="{ECDE1E9B-8E82-6D0A-D837-C38AEB16DAD7}"/>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4">
            <a:extLst>
              <a:ext uri="{FF2B5EF4-FFF2-40B4-BE49-F238E27FC236}">
                <a16:creationId xmlns:a16="http://schemas.microsoft.com/office/drawing/2014/main" id="{BE2A8592-8207-EF11-2200-B278CF395026}"/>
              </a:ext>
            </a:extLst>
          </p:cNvPr>
          <p:cNvSpPr txBox="1">
            <a:spLocks/>
          </p:cNvSpPr>
          <p:nvPr/>
        </p:nvSpPr>
        <p:spPr>
          <a:xfrm>
            <a:off x="0" y="0"/>
            <a:ext cx="6096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Montserrat" panose="00000500000000000000" pitchFamily="2" charset="0"/>
              </a:rPr>
              <a:t>   </a:t>
            </a:r>
            <a:r>
              <a:rPr lang="en-US" sz="4000" b="1" dirty="0">
                <a:solidFill>
                  <a:schemeClr val="bg1"/>
                </a:solidFill>
                <a:latin typeface="Calibri (Headings)"/>
              </a:rPr>
              <a:t>Introduction</a:t>
            </a:r>
          </a:p>
        </p:txBody>
      </p:sp>
    </p:spTree>
    <p:extLst>
      <p:ext uri="{BB962C8B-B14F-4D97-AF65-F5344CB8AC3E}">
        <p14:creationId xmlns:p14="http://schemas.microsoft.com/office/powerpoint/2010/main" val="1292506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FDB3-50B2-5DA2-52B9-F79978B007D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E22382A1-C8F2-6C3A-51B5-AC0F68FB2EE2}"/>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1172467A-848D-28F9-EAF1-AB77A7CD1605}"/>
              </a:ext>
            </a:extLst>
          </p:cNvPr>
          <p:cNvSpPr txBox="1">
            <a:spLocks/>
          </p:cNvSpPr>
          <p:nvPr/>
        </p:nvSpPr>
        <p:spPr>
          <a:xfrm>
            <a:off x="-1" y="0"/>
            <a:ext cx="12204000" cy="7200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3.3.1 </a:t>
            </a:r>
            <a:r>
              <a:rPr lang="en-US" sz="4000" b="1" dirty="0" err="1">
                <a:solidFill>
                  <a:srgbClr val="FFFF00"/>
                </a:solidFill>
                <a:latin typeface="Calibri (Headings)"/>
              </a:rPr>
              <a:t>Usecase</a:t>
            </a:r>
            <a:r>
              <a:rPr lang="en-US" sz="4000" b="1" dirty="0">
                <a:solidFill>
                  <a:srgbClr val="FFFF00"/>
                </a:solidFill>
                <a:latin typeface="Calibri (Headings)"/>
              </a:rPr>
              <a:t> specification for buyer/seller functionality</a:t>
            </a:r>
            <a:endParaRPr lang="en-US" sz="4300" b="1" dirty="0">
              <a:solidFill>
                <a:srgbClr val="FFFF00"/>
              </a:solidFill>
              <a:latin typeface="Calibri (Headings)"/>
            </a:endParaRPr>
          </a:p>
        </p:txBody>
      </p:sp>
      <p:sp>
        <p:nvSpPr>
          <p:cNvPr id="13" name="Text Placeholder 12">
            <a:extLst>
              <a:ext uri="{FF2B5EF4-FFF2-40B4-BE49-F238E27FC236}">
                <a16:creationId xmlns:a16="http://schemas.microsoft.com/office/drawing/2014/main" id="{1B1CD283-C120-6249-B2CC-1E83ABED342C}"/>
              </a:ext>
            </a:extLst>
          </p:cNvPr>
          <p:cNvSpPr>
            <a:spLocks noGrp="1"/>
          </p:cNvSpPr>
          <p:nvPr>
            <p:ph type="body" sz="half" idx="2"/>
          </p:nvPr>
        </p:nvSpPr>
        <p:spPr>
          <a:xfrm>
            <a:off x="839788" y="888694"/>
            <a:ext cx="5256212" cy="5059523"/>
          </a:xfrm>
        </p:spPr>
        <p:txBody>
          <a:bodyPr>
            <a:noAutofit/>
          </a:bodyPr>
          <a:lstStyle/>
          <a:p>
            <a:pPr algn="just"/>
            <a:r>
              <a:rPr lang="en-US" sz="1400" b="1" dirty="0"/>
              <a:t>Use case name: </a:t>
            </a:r>
            <a:r>
              <a:rPr lang="en-US" sz="1400" dirty="0"/>
              <a:t>Search by product name</a:t>
            </a:r>
          </a:p>
          <a:p>
            <a:pPr algn="just"/>
            <a:r>
              <a:rPr lang="en-US" sz="1400" b="1" dirty="0"/>
              <a:t>Actor: </a:t>
            </a:r>
            <a:r>
              <a:rPr lang="en-US" sz="1400" dirty="0"/>
              <a:t>Buyer/seller</a:t>
            </a:r>
          </a:p>
          <a:p>
            <a:pPr algn="just"/>
            <a:r>
              <a:rPr lang="en-US" sz="1400" b="1" dirty="0"/>
              <a:t>Use case description: </a:t>
            </a:r>
            <a:r>
              <a:rPr lang="en-US" sz="1400" dirty="0"/>
              <a:t>Allow Buyers/Sellers to view notifications</a:t>
            </a:r>
          </a:p>
          <a:p>
            <a:pPr algn="just"/>
            <a:r>
              <a:rPr lang="en-US" sz="1400" b="1" dirty="0"/>
              <a:t>Request implementation: </a:t>
            </a:r>
            <a:r>
              <a:rPr lang="en-US" sz="1400" dirty="0"/>
              <a:t>User must have role 0 or 1</a:t>
            </a:r>
          </a:p>
          <a:p>
            <a:pPr algn="just"/>
            <a:r>
              <a:rPr lang="en-US" sz="1400" b="1" dirty="0"/>
              <a:t>Preconditions: </a:t>
            </a:r>
            <a:r>
              <a:rPr lang="en-US" sz="1400" dirty="0"/>
              <a:t>Buyer/seller has logged into the system</a:t>
            </a:r>
          </a:p>
          <a:p>
            <a:pPr algn="just"/>
            <a:r>
              <a:rPr lang="en-US" sz="1400" b="1" dirty="0"/>
              <a:t>Postconditions: </a:t>
            </a:r>
            <a:r>
              <a:rPr lang="en-US" sz="1400" dirty="0"/>
              <a:t>Buyer/seller will see a list of product names they searched for</a:t>
            </a:r>
          </a:p>
          <a:p>
            <a:pPr algn="just"/>
            <a:r>
              <a:rPr lang="en-US" sz="1400" b="1" dirty="0"/>
              <a:t>Main event stream:	</a:t>
            </a:r>
          </a:p>
          <a:p>
            <a:pPr algn="just"/>
            <a:r>
              <a:rPr lang="en-US" sz="1400" dirty="0"/>
              <a:t>1. Buyer/seller is logged in to the system</a:t>
            </a:r>
          </a:p>
          <a:p>
            <a:pPr algn="just"/>
            <a:r>
              <a:rPr lang="en-US" sz="1400" dirty="0"/>
              <a:t>2. Buyer/seller enters the product name they want to search for in the input in the header section</a:t>
            </a:r>
          </a:p>
          <a:p>
            <a:pPr algn="just"/>
            <a:r>
              <a:rPr lang="en-US" sz="1400" dirty="0"/>
              <a:t>3. Buyer/seller presses the search button</a:t>
            </a:r>
          </a:p>
          <a:p>
            <a:pPr algn="just"/>
            <a:r>
              <a:rPr lang="en-US" sz="1400" dirty="0"/>
              <a:t>4. The system moves to the Search Result page</a:t>
            </a:r>
          </a:p>
          <a:p>
            <a:pPr algn="just"/>
            <a:r>
              <a:rPr lang="en-US" sz="1400" dirty="0"/>
              <a:t>5. The system checks the entered ''keyword''</a:t>
            </a:r>
          </a:p>
          <a:p>
            <a:pPr algn="just"/>
            <a:r>
              <a:rPr lang="en-US" sz="1400" dirty="0"/>
              <a:t>6. The system retrieves all items with names similar to ''keyword'' (absolute search)</a:t>
            </a:r>
          </a:p>
          <a:p>
            <a:pPr algn="just"/>
            <a:r>
              <a:rPr lang="en-US" sz="1400" dirty="0"/>
              <a:t>7. The system returns data to the interface</a:t>
            </a:r>
          </a:p>
          <a:p>
            <a:pPr algn="just"/>
            <a:endParaRPr lang="en-US" sz="1400" dirty="0"/>
          </a:p>
        </p:txBody>
      </p:sp>
      <p:pic>
        <p:nvPicPr>
          <p:cNvPr id="2" name="Picture 1">
            <a:extLst>
              <a:ext uri="{FF2B5EF4-FFF2-40B4-BE49-F238E27FC236}">
                <a16:creationId xmlns:a16="http://schemas.microsoft.com/office/drawing/2014/main" id="{3BF2C438-3975-9F78-E992-16A056CF3F96}"/>
              </a:ext>
            </a:extLst>
          </p:cNvPr>
          <p:cNvPicPr>
            <a:picLocks noChangeAspect="1"/>
          </p:cNvPicPr>
          <p:nvPr/>
        </p:nvPicPr>
        <p:blipFill>
          <a:blip r:embed="rId3"/>
          <a:stretch>
            <a:fillRect/>
          </a:stretch>
        </p:blipFill>
        <p:spPr>
          <a:xfrm>
            <a:off x="6095998" y="909783"/>
            <a:ext cx="5760085" cy="5038434"/>
          </a:xfrm>
          <a:prstGeom prst="rect">
            <a:avLst/>
          </a:prstGeom>
        </p:spPr>
      </p:pic>
    </p:spTree>
    <p:extLst>
      <p:ext uri="{BB962C8B-B14F-4D97-AF65-F5344CB8AC3E}">
        <p14:creationId xmlns:p14="http://schemas.microsoft.com/office/powerpoint/2010/main" val="2885400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ACCF0-07C6-25EE-B5BC-2E30EAA1AE9C}"/>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B4F26A3F-C378-29C9-192B-ABAB61FC3258}"/>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072E110D-D64C-9158-234C-6D9BB22DC171}"/>
              </a:ext>
            </a:extLst>
          </p:cNvPr>
          <p:cNvSpPr txBox="1">
            <a:spLocks/>
          </p:cNvSpPr>
          <p:nvPr/>
        </p:nvSpPr>
        <p:spPr>
          <a:xfrm>
            <a:off x="-1" y="0"/>
            <a:ext cx="12204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3.3.2 </a:t>
            </a:r>
            <a:r>
              <a:rPr lang="en-US" sz="4000" b="1" dirty="0" err="1">
                <a:solidFill>
                  <a:srgbClr val="FFFF00"/>
                </a:solidFill>
                <a:latin typeface="Calibri (Headings)"/>
              </a:rPr>
              <a:t>Usecase</a:t>
            </a:r>
            <a:r>
              <a:rPr lang="en-US" sz="4000" b="1" dirty="0">
                <a:solidFill>
                  <a:srgbClr val="FFFF00"/>
                </a:solidFill>
                <a:latin typeface="Calibri (Headings)"/>
              </a:rPr>
              <a:t> specification for buyer functionality</a:t>
            </a:r>
            <a:endParaRPr lang="en-US" sz="4300" b="1" dirty="0">
              <a:solidFill>
                <a:srgbClr val="FFFF00"/>
              </a:solidFill>
              <a:latin typeface="Calibri (Headings)"/>
            </a:endParaRPr>
          </a:p>
        </p:txBody>
      </p:sp>
      <p:sp>
        <p:nvSpPr>
          <p:cNvPr id="13" name="Text Placeholder 12">
            <a:extLst>
              <a:ext uri="{FF2B5EF4-FFF2-40B4-BE49-F238E27FC236}">
                <a16:creationId xmlns:a16="http://schemas.microsoft.com/office/drawing/2014/main" id="{9A005E80-4A89-FB3A-72B7-BFA873218158}"/>
              </a:ext>
            </a:extLst>
          </p:cNvPr>
          <p:cNvSpPr>
            <a:spLocks noGrp="1"/>
          </p:cNvSpPr>
          <p:nvPr>
            <p:ph type="body" sz="half" idx="2"/>
          </p:nvPr>
        </p:nvSpPr>
        <p:spPr>
          <a:xfrm>
            <a:off x="839786" y="805567"/>
            <a:ext cx="5256212" cy="5969306"/>
          </a:xfrm>
        </p:spPr>
        <p:txBody>
          <a:bodyPr>
            <a:noAutofit/>
          </a:bodyPr>
          <a:lstStyle/>
          <a:p>
            <a:pPr algn="just"/>
            <a:r>
              <a:rPr lang="en-US" sz="1400" b="1" dirty="0"/>
              <a:t>Use case name: </a:t>
            </a:r>
            <a:r>
              <a:rPr lang="en-US" sz="1400" dirty="0"/>
              <a:t>Place bid</a:t>
            </a:r>
          </a:p>
          <a:p>
            <a:pPr algn="just"/>
            <a:r>
              <a:rPr lang="en-US" sz="1400" b="1" dirty="0"/>
              <a:t>Actor: </a:t>
            </a:r>
            <a:r>
              <a:rPr lang="en-US" sz="1400" dirty="0"/>
              <a:t>Buyer</a:t>
            </a:r>
          </a:p>
          <a:p>
            <a:pPr algn="just"/>
            <a:r>
              <a:rPr lang="en-US" sz="1400" b="1" dirty="0"/>
              <a:t>Use case description: </a:t>
            </a:r>
            <a:r>
              <a:rPr lang="en-US" sz="1400" dirty="0"/>
              <a:t>Allow buyers to set prices</a:t>
            </a:r>
          </a:p>
          <a:p>
            <a:pPr algn="just"/>
            <a:r>
              <a:rPr lang="en-US" sz="1400" b="1" dirty="0"/>
              <a:t>Request implementation	:</a:t>
            </a:r>
          </a:p>
          <a:p>
            <a:pPr algn="just"/>
            <a:r>
              <a:rPr lang="en-US" sz="1400" dirty="0"/>
              <a:t>+ The user must have role 0</a:t>
            </a:r>
          </a:p>
          <a:p>
            <a:pPr algn="just"/>
            <a:r>
              <a:rPr lang="en-US" sz="1400" dirty="0"/>
              <a:t>+ The auction is going on</a:t>
            </a:r>
          </a:p>
          <a:p>
            <a:pPr algn="just"/>
            <a:r>
              <a:rPr lang="en-US" sz="1400" dirty="0"/>
              <a:t>+ Each buyer can only bid once</a:t>
            </a:r>
          </a:p>
          <a:p>
            <a:pPr algn="just"/>
            <a:r>
              <a:rPr lang="en-US" sz="1400" b="1" dirty="0"/>
              <a:t>Preconditions: </a:t>
            </a:r>
            <a:r>
              <a:rPr lang="en-US" sz="1400" dirty="0"/>
              <a:t>The buyer has logged into the system</a:t>
            </a:r>
          </a:p>
          <a:p>
            <a:pPr algn="just"/>
            <a:r>
              <a:rPr lang="en-US" sz="1400" b="1" dirty="0"/>
              <a:t>Postconditions: </a:t>
            </a:r>
            <a:r>
              <a:rPr lang="en-US" sz="1400" dirty="0"/>
              <a:t>The buyer will bid successfully</a:t>
            </a:r>
          </a:p>
          <a:p>
            <a:pPr algn="just"/>
            <a:r>
              <a:rPr lang="en-US" sz="1400" b="1" dirty="0"/>
              <a:t>Main event stream:	</a:t>
            </a:r>
          </a:p>
          <a:p>
            <a:pPr algn="just"/>
            <a:r>
              <a:rPr lang="en-US" sz="1400" dirty="0"/>
              <a:t>1. The buyer is logged in to the system</a:t>
            </a:r>
          </a:p>
          <a:p>
            <a:pPr algn="just"/>
            <a:r>
              <a:rPr lang="en-US" sz="1400" dirty="0"/>
              <a:t>2. The buyer clicks the View Auction detail button</a:t>
            </a:r>
          </a:p>
          <a:p>
            <a:pPr algn="just"/>
            <a:r>
              <a:rPr lang="en-US" sz="1400" dirty="0"/>
              <a:t>3. The system switches to the bid detail view page</a:t>
            </a:r>
          </a:p>
          <a:p>
            <a:pPr algn="just"/>
            <a:r>
              <a:rPr lang="en-US" sz="1400" dirty="0"/>
              <a:t>4. Buyer enters price</a:t>
            </a:r>
          </a:p>
          <a:p>
            <a:pPr algn="just"/>
            <a:r>
              <a:rPr lang="en-US" sz="1400" dirty="0"/>
              <a:t>5. The buyer presses the place bid button</a:t>
            </a:r>
          </a:p>
          <a:p>
            <a:pPr algn="just"/>
            <a:r>
              <a:rPr lang="en-US" sz="1400" dirty="0"/>
              <a:t>6. Price check system</a:t>
            </a:r>
          </a:p>
          <a:p>
            <a:pPr algn="just"/>
            <a:r>
              <a:rPr lang="en-US" sz="1400" dirty="0"/>
              <a:t>7. The system saves auction information to the database</a:t>
            </a:r>
          </a:p>
          <a:p>
            <a:pPr algn="just"/>
            <a:r>
              <a:rPr lang="en-US" sz="1400" dirty="0"/>
              <a:t>8. The system updates the current price and bid date on the interface</a:t>
            </a:r>
          </a:p>
          <a:p>
            <a:pPr algn="just"/>
            <a:r>
              <a:rPr lang="en-US" sz="1400" dirty="0"/>
              <a:t>9. The system hides the bidding form</a:t>
            </a:r>
          </a:p>
        </p:txBody>
      </p:sp>
      <p:pic>
        <p:nvPicPr>
          <p:cNvPr id="3" name="Picture 2">
            <a:extLst>
              <a:ext uri="{FF2B5EF4-FFF2-40B4-BE49-F238E27FC236}">
                <a16:creationId xmlns:a16="http://schemas.microsoft.com/office/drawing/2014/main" id="{1EFF656A-3A9F-D49F-A993-1710E8D261F9}"/>
              </a:ext>
            </a:extLst>
          </p:cNvPr>
          <p:cNvPicPr>
            <a:picLocks noChangeAspect="1"/>
          </p:cNvPicPr>
          <p:nvPr/>
        </p:nvPicPr>
        <p:blipFill>
          <a:blip r:embed="rId3"/>
          <a:stretch>
            <a:fillRect/>
          </a:stretch>
        </p:blipFill>
        <p:spPr>
          <a:xfrm>
            <a:off x="6095998" y="805567"/>
            <a:ext cx="5760085" cy="5969306"/>
          </a:xfrm>
          <a:prstGeom prst="rect">
            <a:avLst/>
          </a:prstGeom>
        </p:spPr>
      </p:pic>
    </p:spTree>
    <p:extLst>
      <p:ext uri="{BB962C8B-B14F-4D97-AF65-F5344CB8AC3E}">
        <p14:creationId xmlns:p14="http://schemas.microsoft.com/office/powerpoint/2010/main" val="3439337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8B402-7642-2C52-891D-449B3FC4B26A}"/>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59C2F41-D52E-64DD-E84F-8A8AD71AA052}"/>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DCC4009B-D70D-1B25-6FA7-DDA57DA31998}"/>
              </a:ext>
            </a:extLst>
          </p:cNvPr>
          <p:cNvSpPr txBox="1">
            <a:spLocks/>
          </p:cNvSpPr>
          <p:nvPr/>
        </p:nvSpPr>
        <p:spPr>
          <a:xfrm>
            <a:off x="-1" y="0"/>
            <a:ext cx="12204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3.3.3 </a:t>
            </a:r>
            <a:r>
              <a:rPr lang="en-US" sz="4000" b="1" dirty="0" err="1">
                <a:solidFill>
                  <a:srgbClr val="FFFF00"/>
                </a:solidFill>
                <a:latin typeface="Calibri (Headings)"/>
              </a:rPr>
              <a:t>Usecase</a:t>
            </a:r>
            <a:r>
              <a:rPr lang="en-US" sz="4000" b="1" dirty="0">
                <a:solidFill>
                  <a:srgbClr val="FFFF00"/>
                </a:solidFill>
                <a:latin typeface="Calibri (Headings)"/>
              </a:rPr>
              <a:t> specification for seller functionality</a:t>
            </a:r>
            <a:endParaRPr lang="en-US" sz="4300" b="1" dirty="0">
              <a:solidFill>
                <a:srgbClr val="FFFF00"/>
              </a:solidFill>
              <a:latin typeface="Calibri (Headings)"/>
            </a:endParaRPr>
          </a:p>
        </p:txBody>
      </p:sp>
      <p:sp>
        <p:nvSpPr>
          <p:cNvPr id="13" name="Text Placeholder 12">
            <a:extLst>
              <a:ext uri="{FF2B5EF4-FFF2-40B4-BE49-F238E27FC236}">
                <a16:creationId xmlns:a16="http://schemas.microsoft.com/office/drawing/2014/main" id="{43D7FDFD-26C9-7DA6-13CE-05A1A27E8FB1}"/>
              </a:ext>
            </a:extLst>
          </p:cNvPr>
          <p:cNvSpPr>
            <a:spLocks noGrp="1"/>
          </p:cNvSpPr>
          <p:nvPr>
            <p:ph type="body" sz="half" idx="2"/>
          </p:nvPr>
        </p:nvSpPr>
        <p:spPr>
          <a:xfrm>
            <a:off x="839786" y="805567"/>
            <a:ext cx="5256212" cy="5969306"/>
          </a:xfrm>
        </p:spPr>
        <p:txBody>
          <a:bodyPr>
            <a:noAutofit/>
          </a:bodyPr>
          <a:lstStyle/>
          <a:p>
            <a:pPr algn="just"/>
            <a:r>
              <a:rPr lang="en-US" sz="1400" b="1" dirty="0"/>
              <a:t>Use case name: </a:t>
            </a:r>
            <a:r>
              <a:rPr lang="en-US" sz="1400" dirty="0"/>
              <a:t>View auction history</a:t>
            </a:r>
          </a:p>
          <a:p>
            <a:pPr algn="just"/>
            <a:r>
              <a:rPr lang="en-US" sz="1400" b="1" dirty="0"/>
              <a:t>Actor: </a:t>
            </a:r>
            <a:r>
              <a:rPr lang="en-US" sz="1400" dirty="0"/>
              <a:t>Seller</a:t>
            </a:r>
          </a:p>
          <a:p>
            <a:pPr algn="just"/>
            <a:r>
              <a:rPr lang="en-US" sz="1400" b="1" dirty="0"/>
              <a:t>Use case description: </a:t>
            </a:r>
            <a:r>
              <a:rPr lang="en-US" sz="1400" dirty="0"/>
              <a:t>Allows sellers to view auction history</a:t>
            </a:r>
          </a:p>
          <a:p>
            <a:pPr algn="just"/>
            <a:r>
              <a:rPr lang="en-US" sz="1400" b="1" dirty="0"/>
              <a:t>Request implementation:</a:t>
            </a:r>
          </a:p>
          <a:p>
            <a:pPr algn="just"/>
            <a:r>
              <a:rPr lang="en-US" sz="1400" dirty="0"/>
              <a:t>+ The user must have role 1</a:t>
            </a:r>
          </a:p>
          <a:p>
            <a:pPr algn="just"/>
            <a:r>
              <a:rPr lang="en-US" sz="1400" dirty="0"/>
              <a:t>+ There must be an auctioneer</a:t>
            </a:r>
          </a:p>
          <a:p>
            <a:pPr algn="just"/>
            <a:r>
              <a:rPr lang="en-US" sz="1400" dirty="0"/>
              <a:t>Preconditions: The seller has logged into the system</a:t>
            </a:r>
          </a:p>
          <a:p>
            <a:pPr algn="just"/>
            <a:r>
              <a:rPr lang="en-US" sz="1400" dirty="0"/>
              <a:t>Postconditions: The seller can see the list of users (with hidden information) bidding on their products</a:t>
            </a:r>
          </a:p>
          <a:p>
            <a:pPr algn="just"/>
            <a:r>
              <a:rPr lang="en-US" sz="1400" b="1" dirty="0"/>
              <a:t>Main event stream:	</a:t>
            </a:r>
          </a:p>
          <a:p>
            <a:pPr algn="just"/>
            <a:r>
              <a:rPr lang="en-US" sz="1400" dirty="0"/>
              <a:t>1. The seller is logged in to the system</a:t>
            </a:r>
          </a:p>
          <a:p>
            <a:pPr algn="just"/>
            <a:r>
              <a:rPr lang="en-US" sz="1400" dirty="0"/>
              <a:t>2. The seller clicks the View Auction detail button</a:t>
            </a:r>
          </a:p>
          <a:p>
            <a:pPr algn="just"/>
            <a:r>
              <a:rPr lang="en-US" sz="1400" dirty="0"/>
              <a:t>3. The system switches to the bid detail view page</a:t>
            </a:r>
          </a:p>
          <a:p>
            <a:pPr algn="just"/>
            <a:r>
              <a:rPr lang="en-US" sz="1400" dirty="0"/>
              <a:t>4. The seller clicks the History Bid button</a:t>
            </a:r>
          </a:p>
          <a:p>
            <a:pPr algn="just"/>
            <a:r>
              <a:rPr lang="en-US" sz="1400" dirty="0"/>
              <a:t>5. The system shows the overlay</a:t>
            </a:r>
          </a:p>
          <a:p>
            <a:pPr algn="just"/>
            <a:r>
              <a:rPr lang="en-US" sz="1400" dirty="0"/>
              <a:t>6. The system checks </a:t>
            </a:r>
            <a:r>
              <a:rPr lang="en-US" sz="1400" dirty="0" err="1"/>
              <a:t>itemId</a:t>
            </a:r>
            <a:endParaRPr lang="en-US" sz="1400" dirty="0"/>
          </a:p>
          <a:p>
            <a:pPr algn="just"/>
            <a:r>
              <a:rPr lang="en-US" sz="1400" dirty="0"/>
              <a:t>7. The system retrieves all auctions of the product by item</a:t>
            </a:r>
          </a:p>
          <a:p>
            <a:pPr algn="just"/>
            <a:r>
              <a:rPr lang="en-US" sz="1400" dirty="0"/>
              <a:t>8. The system returns data to the interface</a:t>
            </a:r>
          </a:p>
          <a:p>
            <a:pPr algn="just"/>
            <a:endParaRPr lang="en-US" sz="1400" dirty="0"/>
          </a:p>
        </p:txBody>
      </p:sp>
      <p:pic>
        <p:nvPicPr>
          <p:cNvPr id="2" name="Picture 1">
            <a:extLst>
              <a:ext uri="{FF2B5EF4-FFF2-40B4-BE49-F238E27FC236}">
                <a16:creationId xmlns:a16="http://schemas.microsoft.com/office/drawing/2014/main" id="{58FF70A0-D8F9-3BA4-4EAA-8C6D833B33AD}"/>
              </a:ext>
            </a:extLst>
          </p:cNvPr>
          <p:cNvPicPr>
            <a:picLocks noChangeAspect="1"/>
          </p:cNvPicPr>
          <p:nvPr/>
        </p:nvPicPr>
        <p:blipFill>
          <a:blip r:embed="rId3"/>
          <a:stretch>
            <a:fillRect/>
          </a:stretch>
        </p:blipFill>
        <p:spPr>
          <a:xfrm>
            <a:off x="6095998" y="805567"/>
            <a:ext cx="5760085" cy="5246866"/>
          </a:xfrm>
          <a:prstGeom prst="rect">
            <a:avLst/>
          </a:prstGeom>
        </p:spPr>
      </p:pic>
    </p:spTree>
    <p:extLst>
      <p:ext uri="{BB962C8B-B14F-4D97-AF65-F5344CB8AC3E}">
        <p14:creationId xmlns:p14="http://schemas.microsoft.com/office/powerpoint/2010/main" val="21651913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40779-80D6-6734-34AC-4DF5C39CE53B}"/>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CFFBDE8E-BE35-33FD-8FB1-0370EF0472E3}"/>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1A4E20D7-86D5-620E-AA5B-94B3FCEC5D46}"/>
              </a:ext>
            </a:extLst>
          </p:cNvPr>
          <p:cNvSpPr txBox="1">
            <a:spLocks/>
          </p:cNvSpPr>
          <p:nvPr/>
        </p:nvSpPr>
        <p:spPr>
          <a:xfrm>
            <a:off x="-1" y="0"/>
            <a:ext cx="12204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3.3.3 </a:t>
            </a:r>
            <a:r>
              <a:rPr lang="en-US" sz="4000" b="1" dirty="0" err="1">
                <a:solidFill>
                  <a:srgbClr val="FFFF00"/>
                </a:solidFill>
                <a:latin typeface="Calibri (Headings)"/>
              </a:rPr>
              <a:t>Usecase</a:t>
            </a:r>
            <a:r>
              <a:rPr lang="en-US" sz="4000" b="1" dirty="0">
                <a:solidFill>
                  <a:srgbClr val="FFFF00"/>
                </a:solidFill>
                <a:latin typeface="Calibri (Headings)"/>
              </a:rPr>
              <a:t> specification for seller functionality</a:t>
            </a:r>
            <a:endParaRPr lang="en-US" sz="4300" b="1" dirty="0">
              <a:solidFill>
                <a:srgbClr val="FFFF00"/>
              </a:solidFill>
              <a:latin typeface="Calibri (Headings)"/>
            </a:endParaRPr>
          </a:p>
        </p:txBody>
      </p:sp>
      <p:sp>
        <p:nvSpPr>
          <p:cNvPr id="13" name="Text Placeholder 12">
            <a:extLst>
              <a:ext uri="{FF2B5EF4-FFF2-40B4-BE49-F238E27FC236}">
                <a16:creationId xmlns:a16="http://schemas.microsoft.com/office/drawing/2014/main" id="{221FB8C8-878C-C3B3-2903-EECFFEF14B57}"/>
              </a:ext>
            </a:extLst>
          </p:cNvPr>
          <p:cNvSpPr>
            <a:spLocks noGrp="1"/>
          </p:cNvSpPr>
          <p:nvPr>
            <p:ph type="body" sz="half" idx="2"/>
          </p:nvPr>
        </p:nvSpPr>
        <p:spPr>
          <a:xfrm>
            <a:off x="839786" y="805567"/>
            <a:ext cx="5256212" cy="5151888"/>
          </a:xfrm>
        </p:spPr>
        <p:txBody>
          <a:bodyPr>
            <a:noAutofit/>
          </a:bodyPr>
          <a:lstStyle/>
          <a:p>
            <a:pPr algn="just"/>
            <a:r>
              <a:rPr lang="en-US" b="1" dirty="0"/>
              <a:t>Use case name: </a:t>
            </a:r>
            <a:r>
              <a:rPr lang="en-US" dirty="0"/>
              <a:t>Create an auction</a:t>
            </a:r>
          </a:p>
          <a:p>
            <a:pPr algn="just"/>
            <a:r>
              <a:rPr lang="en-US" b="1" dirty="0"/>
              <a:t>Actor: </a:t>
            </a:r>
            <a:r>
              <a:rPr lang="en-US" dirty="0"/>
              <a:t>Seller</a:t>
            </a:r>
          </a:p>
          <a:p>
            <a:pPr algn="just"/>
            <a:r>
              <a:rPr lang="en-US" b="1" dirty="0"/>
              <a:t>Use case description: </a:t>
            </a:r>
            <a:r>
              <a:rPr lang="en-US" dirty="0"/>
              <a:t>Allow sellers to create auctions</a:t>
            </a:r>
          </a:p>
          <a:p>
            <a:pPr algn="just"/>
            <a:r>
              <a:rPr lang="en-US" b="1" dirty="0"/>
              <a:t>Request implementation: </a:t>
            </a:r>
            <a:r>
              <a:rPr lang="en-US" dirty="0"/>
              <a:t>The user must have role 1</a:t>
            </a:r>
          </a:p>
          <a:p>
            <a:pPr algn="just"/>
            <a:r>
              <a:rPr lang="en-US" b="1" dirty="0"/>
              <a:t>Preconditions: </a:t>
            </a:r>
            <a:r>
              <a:rPr lang="en-US" dirty="0"/>
              <a:t>The seller has logged into the system</a:t>
            </a:r>
          </a:p>
          <a:p>
            <a:pPr algn="just"/>
            <a:r>
              <a:rPr lang="en-US" b="1" dirty="0"/>
              <a:t>Postconditions: </a:t>
            </a:r>
            <a:r>
              <a:rPr lang="en-US" dirty="0"/>
              <a:t>The seller will successfully create the auction</a:t>
            </a:r>
          </a:p>
          <a:p>
            <a:pPr algn="just"/>
            <a:r>
              <a:rPr lang="en-US" b="1" dirty="0"/>
              <a:t>Main event stream:	</a:t>
            </a:r>
          </a:p>
          <a:p>
            <a:pPr algn="just"/>
            <a:r>
              <a:rPr lang="en-US" dirty="0"/>
              <a:t>1. The seller is logged in to the system</a:t>
            </a:r>
          </a:p>
          <a:p>
            <a:pPr algn="just"/>
            <a:r>
              <a:rPr lang="en-US" dirty="0"/>
              <a:t>2. The seller clicks the Add Item button in the header</a:t>
            </a:r>
          </a:p>
          <a:p>
            <a:pPr algn="just"/>
            <a:r>
              <a:rPr lang="en-US" dirty="0"/>
              <a:t>3. The system switches to the bid detail create page</a:t>
            </a:r>
          </a:p>
          <a:p>
            <a:pPr algn="just"/>
            <a:r>
              <a:rPr lang="en-US" dirty="0"/>
              <a:t>4. Seller enters complete information</a:t>
            </a:r>
          </a:p>
          <a:p>
            <a:pPr algn="just"/>
            <a:r>
              <a:rPr lang="en-US" dirty="0"/>
              <a:t>5. The seller presses the save button</a:t>
            </a:r>
          </a:p>
          <a:p>
            <a:pPr algn="just"/>
            <a:r>
              <a:rPr lang="en-US" dirty="0"/>
              <a:t>6. The system will save information on auction products into the database</a:t>
            </a:r>
          </a:p>
          <a:p>
            <a:pPr algn="just"/>
            <a:r>
              <a:rPr lang="en-US" dirty="0"/>
              <a:t>7. The system will move to the bid detail view page</a:t>
            </a:r>
          </a:p>
        </p:txBody>
      </p:sp>
      <p:pic>
        <p:nvPicPr>
          <p:cNvPr id="3" name="Picture 2">
            <a:extLst>
              <a:ext uri="{FF2B5EF4-FFF2-40B4-BE49-F238E27FC236}">
                <a16:creationId xmlns:a16="http://schemas.microsoft.com/office/drawing/2014/main" id="{4BCA4D05-4E8C-35C8-8B70-BACFD5B871B8}"/>
              </a:ext>
            </a:extLst>
          </p:cNvPr>
          <p:cNvPicPr>
            <a:picLocks noChangeAspect="1"/>
          </p:cNvPicPr>
          <p:nvPr/>
        </p:nvPicPr>
        <p:blipFill>
          <a:blip r:embed="rId3"/>
          <a:stretch>
            <a:fillRect/>
          </a:stretch>
        </p:blipFill>
        <p:spPr>
          <a:xfrm>
            <a:off x="6095998" y="805567"/>
            <a:ext cx="5760085" cy="5246866"/>
          </a:xfrm>
          <a:prstGeom prst="rect">
            <a:avLst/>
          </a:prstGeom>
        </p:spPr>
      </p:pic>
    </p:spTree>
    <p:extLst>
      <p:ext uri="{BB962C8B-B14F-4D97-AF65-F5344CB8AC3E}">
        <p14:creationId xmlns:p14="http://schemas.microsoft.com/office/powerpoint/2010/main" val="23197025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2CCA7-C04E-AC07-18FD-60C4FC7692F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8824809-2CCC-80F8-3444-0088C5740748}"/>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85363027-A6FA-29CE-3179-003895F0B28A}"/>
              </a:ext>
            </a:extLst>
          </p:cNvPr>
          <p:cNvSpPr txBox="1">
            <a:spLocks/>
          </p:cNvSpPr>
          <p:nvPr/>
        </p:nvSpPr>
        <p:spPr>
          <a:xfrm>
            <a:off x="-1" y="0"/>
            <a:ext cx="12204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3.3.3 </a:t>
            </a:r>
            <a:r>
              <a:rPr lang="en-US" sz="4000" b="1" dirty="0" err="1">
                <a:solidFill>
                  <a:srgbClr val="FFFF00"/>
                </a:solidFill>
                <a:latin typeface="Calibri (Headings)"/>
              </a:rPr>
              <a:t>Usecase</a:t>
            </a:r>
            <a:r>
              <a:rPr lang="en-US" sz="4000" b="1" dirty="0">
                <a:solidFill>
                  <a:srgbClr val="FFFF00"/>
                </a:solidFill>
                <a:latin typeface="Calibri (Headings)"/>
              </a:rPr>
              <a:t> specification for seller functionality</a:t>
            </a:r>
            <a:endParaRPr lang="en-US" sz="4300" b="1" dirty="0">
              <a:solidFill>
                <a:srgbClr val="FFFF00"/>
              </a:solidFill>
              <a:latin typeface="Calibri (Headings)"/>
            </a:endParaRPr>
          </a:p>
        </p:txBody>
      </p:sp>
      <p:sp>
        <p:nvSpPr>
          <p:cNvPr id="13" name="Text Placeholder 12">
            <a:extLst>
              <a:ext uri="{FF2B5EF4-FFF2-40B4-BE49-F238E27FC236}">
                <a16:creationId xmlns:a16="http://schemas.microsoft.com/office/drawing/2014/main" id="{9C83B326-4E20-E8AA-D226-0653B76EB5BA}"/>
              </a:ext>
            </a:extLst>
          </p:cNvPr>
          <p:cNvSpPr>
            <a:spLocks noGrp="1"/>
          </p:cNvSpPr>
          <p:nvPr>
            <p:ph type="body" sz="half" idx="2"/>
          </p:nvPr>
        </p:nvSpPr>
        <p:spPr>
          <a:xfrm>
            <a:off x="839786" y="805567"/>
            <a:ext cx="5256212" cy="5521342"/>
          </a:xfrm>
        </p:spPr>
        <p:txBody>
          <a:bodyPr>
            <a:noAutofit/>
          </a:bodyPr>
          <a:lstStyle/>
          <a:p>
            <a:pPr algn="just"/>
            <a:r>
              <a:rPr lang="en-US" sz="1200" b="1" dirty="0"/>
              <a:t>Use case name: </a:t>
            </a:r>
            <a:r>
              <a:rPr lang="en-US" sz="1200" dirty="0"/>
              <a:t>Edit auction</a:t>
            </a:r>
          </a:p>
          <a:p>
            <a:pPr algn="just"/>
            <a:r>
              <a:rPr lang="en-US" sz="1200" b="1" dirty="0"/>
              <a:t>Actor: </a:t>
            </a:r>
            <a:r>
              <a:rPr lang="en-US" sz="1200" dirty="0"/>
              <a:t>Seller</a:t>
            </a:r>
          </a:p>
          <a:p>
            <a:pPr algn="just"/>
            <a:r>
              <a:rPr lang="en-US" sz="1200" b="1" dirty="0"/>
              <a:t>Use case description: </a:t>
            </a:r>
            <a:r>
              <a:rPr lang="en-US" sz="1200" dirty="0"/>
              <a:t>Allow people to edit auctions</a:t>
            </a:r>
          </a:p>
          <a:p>
            <a:pPr algn="just"/>
            <a:r>
              <a:rPr lang="en-US" sz="1200" b="1" dirty="0"/>
              <a:t>Request implementation:</a:t>
            </a:r>
            <a:r>
              <a:rPr lang="en-US" sz="1200" dirty="0"/>
              <a:t>	</a:t>
            </a:r>
          </a:p>
          <a:p>
            <a:pPr algn="just"/>
            <a:r>
              <a:rPr lang="en-US" sz="1200" dirty="0"/>
              <a:t>+ The user must have role 1</a:t>
            </a:r>
          </a:p>
          <a:p>
            <a:pPr algn="just"/>
            <a:r>
              <a:rPr lang="en-US" sz="1200" dirty="0"/>
              <a:t>+ The auction has not yet taken place</a:t>
            </a:r>
          </a:p>
          <a:p>
            <a:pPr algn="just"/>
            <a:r>
              <a:rPr lang="en-US" sz="1200" b="1" dirty="0"/>
              <a:t>Preconditions: </a:t>
            </a:r>
            <a:r>
              <a:rPr lang="en-US" sz="1200" dirty="0"/>
              <a:t>The seller has logged into the system</a:t>
            </a:r>
          </a:p>
          <a:p>
            <a:pPr algn="just"/>
            <a:r>
              <a:rPr lang="en-US" sz="1200" b="1" dirty="0"/>
              <a:t>Postconditions: </a:t>
            </a:r>
            <a:r>
              <a:rPr lang="en-US" sz="1200" dirty="0"/>
              <a:t>The seller will successfully create the auction</a:t>
            </a:r>
          </a:p>
          <a:p>
            <a:pPr algn="just"/>
            <a:r>
              <a:rPr lang="en-US" sz="1200" b="1" dirty="0"/>
              <a:t>Main event stream:</a:t>
            </a:r>
            <a:r>
              <a:rPr lang="en-US" sz="1200" dirty="0"/>
              <a:t>	</a:t>
            </a:r>
          </a:p>
          <a:p>
            <a:pPr algn="just"/>
            <a:r>
              <a:rPr lang="en-US" sz="1200" dirty="0"/>
              <a:t>1. The seller is logged in to the system</a:t>
            </a:r>
          </a:p>
          <a:p>
            <a:pPr algn="just"/>
            <a:r>
              <a:rPr lang="en-US" sz="1200" dirty="0"/>
              <a:t>2. The seller clicks the View Auction detail button</a:t>
            </a:r>
          </a:p>
          <a:p>
            <a:pPr algn="just"/>
            <a:r>
              <a:rPr lang="en-US" sz="1200" dirty="0"/>
              <a:t>3. The system switches to the bid detail view page</a:t>
            </a:r>
          </a:p>
          <a:p>
            <a:pPr algn="just"/>
            <a:r>
              <a:rPr lang="en-US" sz="1200" dirty="0"/>
              <a:t>4. The seller clicks on the edit auction icon</a:t>
            </a:r>
          </a:p>
          <a:p>
            <a:pPr algn="just"/>
            <a:r>
              <a:rPr lang="en-US" sz="1200" dirty="0"/>
              <a:t>5. The system switches to the bid detail edit page</a:t>
            </a:r>
          </a:p>
          <a:p>
            <a:pPr algn="just"/>
            <a:r>
              <a:rPr lang="en-US" sz="1200" dirty="0"/>
              <a:t>6. The system returns data to the interface according to the product ID</a:t>
            </a:r>
          </a:p>
          <a:p>
            <a:pPr algn="just"/>
            <a:r>
              <a:rPr lang="en-US" sz="1200" dirty="0"/>
              <a:t>7. Seller edits product information</a:t>
            </a:r>
          </a:p>
          <a:p>
            <a:pPr algn="just"/>
            <a:r>
              <a:rPr lang="en-US" sz="1200" dirty="0"/>
              <a:t>8. The seller presses the save button</a:t>
            </a:r>
          </a:p>
          <a:p>
            <a:pPr algn="just"/>
            <a:r>
              <a:rPr lang="en-US" sz="1200" dirty="0"/>
              <a:t>9. The system will save product change information by ID into the database</a:t>
            </a:r>
          </a:p>
          <a:p>
            <a:pPr algn="just"/>
            <a:r>
              <a:rPr lang="en-US" sz="1200" dirty="0"/>
              <a:t>10. The system returns to the bid detail view page</a:t>
            </a:r>
          </a:p>
          <a:p>
            <a:pPr algn="just"/>
            <a:endParaRPr lang="en-US" sz="1200" dirty="0"/>
          </a:p>
          <a:p>
            <a:pPr algn="just"/>
            <a:endParaRPr lang="en-US" sz="1200" dirty="0"/>
          </a:p>
          <a:p>
            <a:pPr algn="just"/>
            <a:endParaRPr lang="en-US" sz="1200" dirty="0"/>
          </a:p>
          <a:p>
            <a:pPr algn="just"/>
            <a:endParaRPr lang="en-US" sz="1200" dirty="0"/>
          </a:p>
        </p:txBody>
      </p:sp>
      <p:pic>
        <p:nvPicPr>
          <p:cNvPr id="2" name="Picture 1">
            <a:extLst>
              <a:ext uri="{FF2B5EF4-FFF2-40B4-BE49-F238E27FC236}">
                <a16:creationId xmlns:a16="http://schemas.microsoft.com/office/drawing/2014/main" id="{4855FB29-770D-7B7A-B1FC-BF390F586656}"/>
              </a:ext>
            </a:extLst>
          </p:cNvPr>
          <p:cNvPicPr>
            <a:picLocks noChangeAspect="1"/>
          </p:cNvPicPr>
          <p:nvPr/>
        </p:nvPicPr>
        <p:blipFill>
          <a:blip r:embed="rId3"/>
          <a:stretch>
            <a:fillRect/>
          </a:stretch>
        </p:blipFill>
        <p:spPr>
          <a:xfrm>
            <a:off x="6190066" y="805566"/>
            <a:ext cx="5760085" cy="5521341"/>
          </a:xfrm>
          <a:prstGeom prst="rect">
            <a:avLst/>
          </a:prstGeom>
        </p:spPr>
      </p:pic>
    </p:spTree>
    <p:extLst>
      <p:ext uri="{BB962C8B-B14F-4D97-AF65-F5344CB8AC3E}">
        <p14:creationId xmlns:p14="http://schemas.microsoft.com/office/powerpoint/2010/main" val="4660722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D29C0-CAD2-1B76-A355-3B62C4C34E7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0F72D649-823C-4372-21C3-26440663D622}"/>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2FF9E53F-5C15-9884-D25D-12567AF1DF28}"/>
              </a:ext>
            </a:extLst>
          </p:cNvPr>
          <p:cNvSpPr txBox="1">
            <a:spLocks/>
          </p:cNvSpPr>
          <p:nvPr/>
        </p:nvSpPr>
        <p:spPr>
          <a:xfrm>
            <a:off x="-1" y="0"/>
            <a:ext cx="12204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2.</a:t>
            </a:r>
            <a:r>
              <a:rPr lang="en-US" sz="4000" b="1" dirty="0">
                <a:solidFill>
                  <a:srgbClr val="FFFF00"/>
                </a:solidFill>
                <a:latin typeface="Calibri (Headings)"/>
              </a:rPr>
              <a:t>3.3.3 </a:t>
            </a:r>
            <a:r>
              <a:rPr lang="en-US" sz="4000" b="1" dirty="0" err="1">
                <a:solidFill>
                  <a:srgbClr val="FFFF00"/>
                </a:solidFill>
                <a:latin typeface="Calibri (Headings)"/>
              </a:rPr>
              <a:t>Usecase</a:t>
            </a:r>
            <a:r>
              <a:rPr lang="en-US" sz="4000" b="1" dirty="0">
                <a:solidFill>
                  <a:srgbClr val="FFFF00"/>
                </a:solidFill>
                <a:latin typeface="Calibri (Headings)"/>
              </a:rPr>
              <a:t> specification for seller functionality</a:t>
            </a:r>
            <a:endParaRPr lang="en-US" sz="4300" b="1" dirty="0">
              <a:solidFill>
                <a:srgbClr val="FFFF00"/>
              </a:solidFill>
              <a:latin typeface="Calibri (Headings)"/>
            </a:endParaRPr>
          </a:p>
        </p:txBody>
      </p:sp>
      <p:sp>
        <p:nvSpPr>
          <p:cNvPr id="13" name="Text Placeholder 12">
            <a:extLst>
              <a:ext uri="{FF2B5EF4-FFF2-40B4-BE49-F238E27FC236}">
                <a16:creationId xmlns:a16="http://schemas.microsoft.com/office/drawing/2014/main" id="{AD14685F-BBA9-B993-7711-EC4686722F08}"/>
              </a:ext>
            </a:extLst>
          </p:cNvPr>
          <p:cNvSpPr>
            <a:spLocks noGrp="1"/>
          </p:cNvSpPr>
          <p:nvPr>
            <p:ph type="body" sz="half" idx="2"/>
          </p:nvPr>
        </p:nvSpPr>
        <p:spPr>
          <a:xfrm>
            <a:off x="839786" y="805567"/>
            <a:ext cx="5256212" cy="4791669"/>
          </a:xfrm>
        </p:spPr>
        <p:txBody>
          <a:bodyPr>
            <a:noAutofit/>
          </a:bodyPr>
          <a:lstStyle/>
          <a:p>
            <a:pPr algn="just"/>
            <a:r>
              <a:rPr lang="en-US" b="1" dirty="0"/>
              <a:t>Use case name: </a:t>
            </a:r>
            <a:r>
              <a:rPr lang="en-US" dirty="0"/>
              <a:t>View product report</a:t>
            </a:r>
          </a:p>
          <a:p>
            <a:pPr algn="just"/>
            <a:r>
              <a:rPr lang="en-US" b="1" dirty="0"/>
              <a:t>Actor: </a:t>
            </a:r>
            <a:r>
              <a:rPr lang="en-US" dirty="0"/>
              <a:t>Seller</a:t>
            </a:r>
          </a:p>
          <a:p>
            <a:pPr algn="just"/>
            <a:r>
              <a:rPr lang="en-US" b="1" dirty="0"/>
              <a:t>Use case description: </a:t>
            </a:r>
            <a:r>
              <a:rPr lang="en-US" dirty="0"/>
              <a:t>Allows sellers to view statistics of their auctions</a:t>
            </a:r>
          </a:p>
          <a:p>
            <a:pPr algn="just"/>
            <a:r>
              <a:rPr lang="en-US" b="1" dirty="0"/>
              <a:t>Request implementation: </a:t>
            </a:r>
            <a:r>
              <a:rPr lang="en-US" dirty="0"/>
              <a:t>The user must have role 1</a:t>
            </a:r>
          </a:p>
          <a:p>
            <a:pPr algn="just"/>
            <a:r>
              <a:rPr lang="en-US" b="1" dirty="0"/>
              <a:t>Preconditions: </a:t>
            </a:r>
            <a:r>
              <a:rPr lang="en-US" dirty="0"/>
              <a:t>The seller has logged into the system</a:t>
            </a:r>
          </a:p>
          <a:p>
            <a:pPr algn="just"/>
            <a:r>
              <a:rPr lang="en-US" b="1" dirty="0"/>
              <a:t>Postconditions: </a:t>
            </a:r>
            <a:r>
              <a:rPr lang="en-US" dirty="0"/>
              <a:t>The seller will successfully view their auction listing</a:t>
            </a:r>
          </a:p>
          <a:p>
            <a:pPr algn="just"/>
            <a:r>
              <a:rPr lang="en-US" b="1" dirty="0"/>
              <a:t>Main event stream:	</a:t>
            </a:r>
          </a:p>
          <a:p>
            <a:pPr algn="just"/>
            <a:r>
              <a:rPr lang="en-US" dirty="0"/>
              <a:t>1. The seller is logged in to the system</a:t>
            </a:r>
          </a:p>
          <a:p>
            <a:pPr algn="just"/>
            <a:r>
              <a:rPr lang="en-US" dirty="0"/>
              <a:t>2. The seller clicks the Report items button in the header</a:t>
            </a:r>
          </a:p>
          <a:p>
            <a:pPr algn="just"/>
            <a:r>
              <a:rPr lang="en-US" dirty="0"/>
              <a:t>3. The system switches to the Report Items page</a:t>
            </a:r>
          </a:p>
          <a:p>
            <a:pPr algn="just"/>
            <a:r>
              <a:rPr lang="en-US" dirty="0"/>
              <a:t>4. The system retrieves all product list information from sellers</a:t>
            </a:r>
          </a:p>
          <a:p>
            <a:pPr algn="just"/>
            <a:r>
              <a:rPr lang="en-US" dirty="0"/>
              <a:t>5. The system returns data to the interface</a:t>
            </a:r>
          </a:p>
        </p:txBody>
      </p:sp>
      <p:pic>
        <p:nvPicPr>
          <p:cNvPr id="3" name="Picture 2">
            <a:extLst>
              <a:ext uri="{FF2B5EF4-FFF2-40B4-BE49-F238E27FC236}">
                <a16:creationId xmlns:a16="http://schemas.microsoft.com/office/drawing/2014/main" id="{DB19E955-B85E-FDC3-3980-05DA31E4A0A8}"/>
              </a:ext>
            </a:extLst>
          </p:cNvPr>
          <p:cNvPicPr>
            <a:picLocks noChangeAspect="1"/>
          </p:cNvPicPr>
          <p:nvPr/>
        </p:nvPicPr>
        <p:blipFill>
          <a:blip r:embed="rId3"/>
          <a:stretch>
            <a:fillRect/>
          </a:stretch>
        </p:blipFill>
        <p:spPr>
          <a:xfrm>
            <a:off x="6190066" y="805566"/>
            <a:ext cx="5760085" cy="4791669"/>
          </a:xfrm>
          <a:prstGeom prst="rect">
            <a:avLst/>
          </a:prstGeom>
        </p:spPr>
      </p:pic>
    </p:spTree>
    <p:extLst>
      <p:ext uri="{BB962C8B-B14F-4D97-AF65-F5344CB8AC3E}">
        <p14:creationId xmlns:p14="http://schemas.microsoft.com/office/powerpoint/2010/main" val="35916549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C2AEB-2957-2137-4010-17DE5FBB3FC0}"/>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691722B1-6411-1633-3391-318A21E11C67}"/>
              </a:ext>
            </a:extLst>
          </p:cNvPr>
          <p:cNvSpPr>
            <a:spLocks noGrp="1"/>
          </p:cNvSpPr>
          <p:nvPr>
            <p:ph type="title"/>
          </p:nvPr>
        </p:nvSpPr>
        <p:spPr>
          <a:xfrm>
            <a:off x="838200" y="720000"/>
            <a:ext cx="10515600" cy="970688"/>
          </a:xfrm>
        </p:spPr>
        <p:txBody>
          <a:bodyPr>
            <a:normAutofit/>
          </a:bodyPr>
          <a:lstStyle/>
          <a:p>
            <a:pPr algn="l"/>
            <a:r>
              <a:rPr lang="en-US" sz="4000" b="1" dirty="0">
                <a:solidFill>
                  <a:srgbClr val="002060"/>
                </a:solidFill>
                <a:latin typeface="+mn-lt"/>
              </a:rPr>
              <a:t>   2. </a:t>
            </a:r>
            <a:r>
              <a:rPr lang="en-US" sz="4000" b="1" dirty="0">
                <a:solidFill>
                  <a:srgbClr val="002060"/>
                </a:solidFill>
                <a:latin typeface="Calibri (Headings)"/>
              </a:rPr>
              <a:t>System design</a:t>
            </a:r>
          </a:p>
        </p:txBody>
      </p:sp>
      <p:sp>
        <p:nvSpPr>
          <p:cNvPr id="16" name="Subtitle 15">
            <a:extLst>
              <a:ext uri="{FF2B5EF4-FFF2-40B4-BE49-F238E27FC236}">
                <a16:creationId xmlns:a16="http://schemas.microsoft.com/office/drawing/2014/main" id="{B7432EDB-1DBF-FD9F-9203-2A0547B5D435}"/>
              </a:ext>
            </a:extLst>
          </p:cNvPr>
          <p:cNvSpPr>
            <a:spLocks noGrp="1"/>
          </p:cNvSpPr>
          <p:nvPr>
            <p:ph idx="1"/>
          </p:nvPr>
        </p:nvSpPr>
        <p:spPr>
          <a:xfrm>
            <a:off x="1203960" y="1786662"/>
            <a:ext cx="10515600" cy="4351338"/>
          </a:xfrm>
        </p:spPr>
        <p:txBody>
          <a:bodyPr>
            <a:noAutofit/>
          </a:bodyPr>
          <a:lstStyle/>
          <a:p>
            <a:pPr marL="514350" indent="-514350">
              <a:lnSpc>
                <a:spcPct val="100000"/>
              </a:lnSpc>
              <a:buFont typeface="+mj-lt"/>
              <a:buAutoNum type="arabicPeriod"/>
            </a:pPr>
            <a:r>
              <a:rPr lang="en-US" sz="2800" dirty="0">
                <a:solidFill>
                  <a:srgbClr val="002060"/>
                </a:solidFill>
                <a:latin typeface="Calibri (Headings)"/>
              </a:rPr>
              <a:t>Interface design</a:t>
            </a:r>
          </a:p>
          <a:p>
            <a:pPr marL="514350" indent="-514350">
              <a:lnSpc>
                <a:spcPct val="100000"/>
              </a:lnSpc>
              <a:buFont typeface="+mj-lt"/>
              <a:buAutoNum type="arabicPeriod"/>
            </a:pPr>
            <a:r>
              <a:rPr lang="en-US" dirty="0">
                <a:solidFill>
                  <a:srgbClr val="002060"/>
                </a:solidFill>
                <a:latin typeface="Calibri (Headings)"/>
              </a:rPr>
              <a:t>Database design</a:t>
            </a:r>
            <a:endParaRPr lang="en-US" sz="2800" dirty="0">
              <a:solidFill>
                <a:srgbClr val="002060"/>
              </a:solidFill>
              <a:latin typeface="Calibri (Headings)"/>
            </a:endParaRPr>
          </a:p>
          <a:p>
            <a:pPr marL="514350" indent="-514350" algn="l">
              <a:lnSpc>
                <a:spcPct val="100000"/>
              </a:lnSpc>
              <a:buFont typeface="+mj-lt"/>
              <a:buAutoNum type="arabicPeriod"/>
            </a:pPr>
            <a:endParaRPr lang="en-US" sz="2800" dirty="0">
              <a:solidFill>
                <a:srgbClr val="002060"/>
              </a:solidFill>
              <a:latin typeface="Calibri (Headings)"/>
            </a:endParaRPr>
          </a:p>
          <a:p>
            <a:pPr marL="514350" indent="-514350">
              <a:lnSpc>
                <a:spcPct val="100000"/>
              </a:lnSpc>
              <a:buFont typeface="+mj-lt"/>
              <a:buAutoNum type="arabicPeriod"/>
            </a:pPr>
            <a:endParaRPr lang="en-US" sz="2800" dirty="0">
              <a:solidFill>
                <a:srgbClr val="002060"/>
              </a:solidFill>
              <a:latin typeface="Calibri (Headings)"/>
            </a:endParaRPr>
          </a:p>
        </p:txBody>
      </p:sp>
      <p:sp>
        <p:nvSpPr>
          <p:cNvPr id="2" name="Rectangle 1">
            <a:extLst>
              <a:ext uri="{FF2B5EF4-FFF2-40B4-BE49-F238E27FC236}">
                <a16:creationId xmlns:a16="http://schemas.microsoft.com/office/drawing/2014/main" id="{ABCAB365-3040-0D82-8E85-B16766CFE14E}"/>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4">
            <a:extLst>
              <a:ext uri="{FF2B5EF4-FFF2-40B4-BE49-F238E27FC236}">
                <a16:creationId xmlns:a16="http://schemas.microsoft.com/office/drawing/2014/main" id="{F325E33B-3F0B-4F1C-7194-0ADED8D9F6B8}"/>
              </a:ext>
            </a:extLst>
          </p:cNvPr>
          <p:cNvSpPr txBox="1">
            <a:spLocks/>
          </p:cNvSpPr>
          <p:nvPr/>
        </p:nvSpPr>
        <p:spPr>
          <a:xfrm>
            <a:off x="0" y="0"/>
            <a:ext cx="10917936"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mn-lt"/>
              </a:rPr>
              <a:t>   System analysis and design</a:t>
            </a:r>
          </a:p>
        </p:txBody>
      </p:sp>
    </p:spTree>
    <p:extLst>
      <p:ext uri="{BB962C8B-B14F-4D97-AF65-F5344CB8AC3E}">
        <p14:creationId xmlns:p14="http://schemas.microsoft.com/office/powerpoint/2010/main" val="23377677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2D2FF-33CB-4BC5-F748-0AC09BE288F2}"/>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5C82EFCE-BF5D-9B2F-FD7A-5168C96C4CE6}"/>
              </a:ext>
            </a:extLst>
          </p:cNvPr>
          <p:cNvSpPr>
            <a:spLocks noGrp="1"/>
          </p:cNvSpPr>
          <p:nvPr>
            <p:ph type="body" sz="half" idx="2"/>
          </p:nvPr>
        </p:nvSpPr>
        <p:spPr>
          <a:xfrm>
            <a:off x="475488" y="988218"/>
            <a:ext cx="4770437" cy="4881563"/>
          </a:xfrm>
        </p:spPr>
        <p:txBody>
          <a:bodyPr>
            <a:normAutofit/>
          </a:bodyPr>
          <a:lstStyle/>
          <a:p>
            <a:pPr marL="457200" indent="-457200" algn="just">
              <a:buFont typeface="Arial" panose="020B0604020202020204" pitchFamily="34" charset="0"/>
              <a:buChar char="•"/>
            </a:pPr>
            <a:r>
              <a:rPr lang="en-US" sz="24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Header interface for admin</a:t>
            </a:r>
          </a:p>
          <a:p>
            <a:pPr marL="457200" indent="-457200" algn="just">
              <a:buFont typeface="Arial" panose="020B0604020202020204" pitchFamily="34" charset="0"/>
              <a:buChar char="•"/>
            </a:pPr>
            <a:endParaRPr lang="en-US" sz="2400" b="1" i="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24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Font typeface="Arial" panose="020B0604020202020204" pitchFamily="34" charset="0"/>
              <a:buChar char="•"/>
            </a:pPr>
            <a:r>
              <a:rPr lang="en-US" sz="2400" b="1" i="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Header interface for buyer</a:t>
            </a:r>
          </a:p>
          <a:p>
            <a:pPr marL="457200" indent="-457200" algn="just">
              <a:buFont typeface="Arial" panose="020B0604020202020204" pitchFamily="34" charset="0"/>
              <a:buChar char="•"/>
            </a:pPr>
            <a:endParaRPr lang="en-US" sz="24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2400" b="1" i="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Font typeface="Arial" panose="020B0604020202020204" pitchFamily="34" charset="0"/>
              <a:buChar char="•"/>
            </a:pPr>
            <a:r>
              <a:rPr lang="en-US" sz="24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Header interface f</a:t>
            </a:r>
            <a:r>
              <a:rPr lang="en-US" sz="2400" b="1" i="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or seller</a:t>
            </a:r>
          </a:p>
          <a:p>
            <a:pPr marL="457200" indent="-457200" algn="just">
              <a:buFont typeface="Arial" panose="020B0604020202020204" pitchFamily="34" charset="0"/>
              <a:buChar char="•"/>
            </a:pPr>
            <a:endParaRPr lang="en-US" sz="24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Font typeface="Arial" panose="020B0604020202020204" pitchFamily="34" charset="0"/>
              <a:buChar char="•"/>
            </a:pPr>
            <a:endParaRPr lang="en-US" sz="2400" b="1" i="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Font typeface="Arial" panose="020B0604020202020204" pitchFamily="34" charset="0"/>
              <a:buChar char="•"/>
            </a:pPr>
            <a:r>
              <a:rPr lang="en-US" sz="2400" b="1" i="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Footer interface</a:t>
            </a:r>
            <a:endParaRPr lang="en-US" sz="2400"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endParaRPr lang="en-US" sz="2400" dirty="0"/>
          </a:p>
        </p:txBody>
      </p:sp>
      <p:sp>
        <p:nvSpPr>
          <p:cNvPr id="10" name="Rectangle 9">
            <a:extLst>
              <a:ext uri="{FF2B5EF4-FFF2-40B4-BE49-F238E27FC236}">
                <a16:creationId xmlns:a16="http://schemas.microsoft.com/office/drawing/2014/main" id="{7CA36FC4-01E9-CF90-73AA-F56FFD2E7F09}"/>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78744585-38DA-D1B7-8432-9142013CDAFF}"/>
              </a:ext>
            </a:extLst>
          </p:cNvPr>
          <p:cNvSpPr txBox="1">
            <a:spLocks/>
          </p:cNvSpPr>
          <p:nvPr/>
        </p:nvSpPr>
        <p:spPr>
          <a:xfrm>
            <a:off x="0" y="0"/>
            <a:ext cx="6096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a:t>
            </a:r>
            <a:r>
              <a:rPr lang="en-US" sz="4000" b="1" dirty="0">
                <a:solidFill>
                  <a:srgbClr val="FFFF00"/>
                </a:solidFill>
                <a:latin typeface="Calibri (Headings)"/>
              </a:rPr>
              <a:t>1. Interface design</a:t>
            </a:r>
          </a:p>
        </p:txBody>
      </p:sp>
      <p:pic>
        <p:nvPicPr>
          <p:cNvPr id="2" name="Picture 1">
            <a:extLst>
              <a:ext uri="{FF2B5EF4-FFF2-40B4-BE49-F238E27FC236}">
                <a16:creationId xmlns:a16="http://schemas.microsoft.com/office/drawing/2014/main" id="{5EBD07C7-ED91-64D3-C6C8-957B86267D03}"/>
              </a:ext>
            </a:extLst>
          </p:cNvPr>
          <p:cNvPicPr>
            <a:picLocks noChangeAspect="1"/>
          </p:cNvPicPr>
          <p:nvPr/>
        </p:nvPicPr>
        <p:blipFill>
          <a:blip r:embed="rId2"/>
          <a:stretch>
            <a:fillRect/>
          </a:stretch>
        </p:blipFill>
        <p:spPr>
          <a:xfrm>
            <a:off x="5245925" y="987425"/>
            <a:ext cx="5760085" cy="621030"/>
          </a:xfrm>
          <a:prstGeom prst="rect">
            <a:avLst/>
          </a:prstGeom>
        </p:spPr>
      </p:pic>
      <p:pic>
        <p:nvPicPr>
          <p:cNvPr id="3" name="Picture 2">
            <a:extLst>
              <a:ext uri="{FF2B5EF4-FFF2-40B4-BE49-F238E27FC236}">
                <a16:creationId xmlns:a16="http://schemas.microsoft.com/office/drawing/2014/main" id="{88A563ED-6F02-F0BF-8F73-911B211FCAFA}"/>
              </a:ext>
            </a:extLst>
          </p:cNvPr>
          <p:cNvPicPr>
            <a:picLocks noChangeAspect="1"/>
          </p:cNvPicPr>
          <p:nvPr/>
        </p:nvPicPr>
        <p:blipFill>
          <a:blip r:embed="rId3"/>
          <a:stretch>
            <a:fillRect/>
          </a:stretch>
        </p:blipFill>
        <p:spPr>
          <a:xfrm>
            <a:off x="5245923" y="2337815"/>
            <a:ext cx="5760085" cy="644525"/>
          </a:xfrm>
          <a:prstGeom prst="rect">
            <a:avLst/>
          </a:prstGeom>
        </p:spPr>
      </p:pic>
      <p:pic>
        <p:nvPicPr>
          <p:cNvPr id="4" name="Picture 3">
            <a:extLst>
              <a:ext uri="{FF2B5EF4-FFF2-40B4-BE49-F238E27FC236}">
                <a16:creationId xmlns:a16="http://schemas.microsoft.com/office/drawing/2014/main" id="{F6AF76D5-38B1-98CB-BA55-B5AD558BEE0E}"/>
              </a:ext>
            </a:extLst>
          </p:cNvPr>
          <p:cNvPicPr>
            <a:picLocks noChangeAspect="1"/>
          </p:cNvPicPr>
          <p:nvPr/>
        </p:nvPicPr>
        <p:blipFill>
          <a:blip r:embed="rId4"/>
          <a:stretch>
            <a:fillRect/>
          </a:stretch>
        </p:blipFill>
        <p:spPr>
          <a:xfrm>
            <a:off x="5245923" y="3870795"/>
            <a:ext cx="5760085" cy="633730"/>
          </a:xfrm>
          <a:prstGeom prst="rect">
            <a:avLst/>
          </a:prstGeom>
        </p:spPr>
      </p:pic>
      <p:pic>
        <p:nvPicPr>
          <p:cNvPr id="5" name="Picture 4">
            <a:extLst>
              <a:ext uri="{FF2B5EF4-FFF2-40B4-BE49-F238E27FC236}">
                <a16:creationId xmlns:a16="http://schemas.microsoft.com/office/drawing/2014/main" id="{E9635E8A-84BF-B56D-8AEE-50D7EB65DB7B}"/>
              </a:ext>
            </a:extLst>
          </p:cNvPr>
          <p:cNvPicPr>
            <a:picLocks noChangeAspect="1"/>
          </p:cNvPicPr>
          <p:nvPr/>
        </p:nvPicPr>
        <p:blipFill>
          <a:blip r:embed="rId5"/>
          <a:stretch>
            <a:fillRect/>
          </a:stretch>
        </p:blipFill>
        <p:spPr>
          <a:xfrm>
            <a:off x="5245923" y="5202396"/>
            <a:ext cx="5760085" cy="667385"/>
          </a:xfrm>
          <a:prstGeom prst="rect">
            <a:avLst/>
          </a:prstGeom>
        </p:spPr>
      </p:pic>
    </p:spTree>
    <p:extLst>
      <p:ext uri="{BB962C8B-B14F-4D97-AF65-F5344CB8AC3E}">
        <p14:creationId xmlns:p14="http://schemas.microsoft.com/office/powerpoint/2010/main" val="19745693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2EAC8-9F5F-B464-12B1-9EC789245F12}"/>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69342F59-35CF-294F-2FA9-FF42F61EF294}"/>
              </a:ext>
            </a:extLst>
          </p:cNvPr>
          <p:cNvSpPr>
            <a:spLocks noGrp="1"/>
          </p:cNvSpPr>
          <p:nvPr>
            <p:ph type="body" sz="half" idx="2"/>
          </p:nvPr>
        </p:nvSpPr>
        <p:spPr>
          <a:xfrm>
            <a:off x="475488" y="988218"/>
            <a:ext cx="4770437" cy="4881563"/>
          </a:xfrm>
        </p:spPr>
        <p:txBody>
          <a:bodyPr>
            <a:normAutofit/>
          </a:bodyPr>
          <a:lstStyle/>
          <a:p>
            <a:pPr marL="457200" indent="-457200" algn="just">
              <a:buFont typeface="Arial" panose="020B0604020202020204" pitchFamily="34" charset="0"/>
              <a:buChar char="•"/>
            </a:pPr>
            <a:r>
              <a:rPr lang="en-US" sz="24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Login page interface</a:t>
            </a:r>
          </a:p>
        </p:txBody>
      </p:sp>
      <p:sp>
        <p:nvSpPr>
          <p:cNvPr id="10" name="Rectangle 9">
            <a:extLst>
              <a:ext uri="{FF2B5EF4-FFF2-40B4-BE49-F238E27FC236}">
                <a16:creationId xmlns:a16="http://schemas.microsoft.com/office/drawing/2014/main" id="{CBE0E747-3986-0B6C-BE72-7F69147FEAAA}"/>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2FF2D060-495C-EE55-4CE4-A4C5521CE974}"/>
              </a:ext>
            </a:extLst>
          </p:cNvPr>
          <p:cNvSpPr txBox="1">
            <a:spLocks/>
          </p:cNvSpPr>
          <p:nvPr/>
        </p:nvSpPr>
        <p:spPr>
          <a:xfrm>
            <a:off x="0" y="0"/>
            <a:ext cx="6096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a:t>
            </a:r>
            <a:r>
              <a:rPr lang="en-US" sz="4000" b="1" dirty="0">
                <a:solidFill>
                  <a:srgbClr val="FFFF00"/>
                </a:solidFill>
                <a:latin typeface="Calibri (Headings)"/>
              </a:rPr>
              <a:t>1. Interface design</a:t>
            </a:r>
          </a:p>
        </p:txBody>
      </p:sp>
      <p:pic>
        <p:nvPicPr>
          <p:cNvPr id="7" name="Picture 6">
            <a:extLst>
              <a:ext uri="{FF2B5EF4-FFF2-40B4-BE49-F238E27FC236}">
                <a16:creationId xmlns:a16="http://schemas.microsoft.com/office/drawing/2014/main" id="{5C4699F3-E46A-6F5A-00E3-89B3E67E5D8D}"/>
              </a:ext>
            </a:extLst>
          </p:cNvPr>
          <p:cNvPicPr>
            <a:picLocks noChangeAspect="1"/>
          </p:cNvPicPr>
          <p:nvPr/>
        </p:nvPicPr>
        <p:blipFill>
          <a:blip r:embed="rId2"/>
          <a:stretch>
            <a:fillRect/>
          </a:stretch>
        </p:blipFill>
        <p:spPr>
          <a:xfrm>
            <a:off x="5245925" y="988218"/>
            <a:ext cx="6665687" cy="4284822"/>
          </a:xfrm>
          <a:prstGeom prst="rect">
            <a:avLst/>
          </a:prstGeom>
        </p:spPr>
      </p:pic>
    </p:spTree>
    <p:extLst>
      <p:ext uri="{BB962C8B-B14F-4D97-AF65-F5344CB8AC3E}">
        <p14:creationId xmlns:p14="http://schemas.microsoft.com/office/powerpoint/2010/main" val="33411946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74FFB-EFBB-46AA-60F6-4B5D93D10E8B}"/>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B7AD70D7-1591-99CE-DEEA-D4E25A343269}"/>
              </a:ext>
            </a:extLst>
          </p:cNvPr>
          <p:cNvSpPr>
            <a:spLocks noGrp="1"/>
          </p:cNvSpPr>
          <p:nvPr>
            <p:ph type="body" sz="half" idx="2"/>
          </p:nvPr>
        </p:nvSpPr>
        <p:spPr>
          <a:xfrm>
            <a:off x="475488" y="988218"/>
            <a:ext cx="4770437" cy="4881563"/>
          </a:xfrm>
        </p:spPr>
        <p:txBody>
          <a:bodyPr>
            <a:normAutofit/>
          </a:bodyPr>
          <a:lstStyle/>
          <a:p>
            <a:pPr marL="457200" indent="-457200" algn="just">
              <a:buFont typeface="Arial" panose="020B0604020202020204" pitchFamily="34" charset="0"/>
              <a:buChar char="•"/>
            </a:pPr>
            <a:r>
              <a:rPr lang="en-US" sz="24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Register page interface</a:t>
            </a:r>
          </a:p>
        </p:txBody>
      </p:sp>
      <p:sp>
        <p:nvSpPr>
          <p:cNvPr id="10" name="Rectangle 9">
            <a:extLst>
              <a:ext uri="{FF2B5EF4-FFF2-40B4-BE49-F238E27FC236}">
                <a16:creationId xmlns:a16="http://schemas.microsoft.com/office/drawing/2014/main" id="{00BFB158-7059-DEF2-58EF-17074955602D}"/>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3C1FD050-73EC-C15A-EDA6-CC6E148E91F9}"/>
              </a:ext>
            </a:extLst>
          </p:cNvPr>
          <p:cNvSpPr txBox="1">
            <a:spLocks/>
          </p:cNvSpPr>
          <p:nvPr/>
        </p:nvSpPr>
        <p:spPr>
          <a:xfrm>
            <a:off x="0" y="0"/>
            <a:ext cx="6096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a:t>
            </a:r>
            <a:r>
              <a:rPr lang="en-US" sz="4000" b="1" dirty="0">
                <a:solidFill>
                  <a:srgbClr val="FFFF00"/>
                </a:solidFill>
                <a:latin typeface="Calibri (Headings)"/>
              </a:rPr>
              <a:t>1. Interface design</a:t>
            </a:r>
          </a:p>
        </p:txBody>
      </p:sp>
      <p:pic>
        <p:nvPicPr>
          <p:cNvPr id="2" name="Picture 1">
            <a:extLst>
              <a:ext uri="{FF2B5EF4-FFF2-40B4-BE49-F238E27FC236}">
                <a16:creationId xmlns:a16="http://schemas.microsoft.com/office/drawing/2014/main" id="{65F97C85-6772-A15D-13B1-9542BEFCF6EF}"/>
              </a:ext>
            </a:extLst>
          </p:cNvPr>
          <p:cNvPicPr>
            <a:picLocks noChangeAspect="1"/>
          </p:cNvPicPr>
          <p:nvPr/>
        </p:nvPicPr>
        <p:blipFill>
          <a:blip r:embed="rId2"/>
          <a:stretch>
            <a:fillRect/>
          </a:stretch>
        </p:blipFill>
        <p:spPr>
          <a:xfrm>
            <a:off x="5245925" y="988218"/>
            <a:ext cx="6470587" cy="4105909"/>
          </a:xfrm>
          <a:prstGeom prst="rect">
            <a:avLst/>
          </a:prstGeom>
        </p:spPr>
      </p:pic>
    </p:spTree>
    <p:extLst>
      <p:ext uri="{BB962C8B-B14F-4D97-AF65-F5344CB8AC3E}">
        <p14:creationId xmlns:p14="http://schemas.microsoft.com/office/powerpoint/2010/main" val="927700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872C9-8670-E9C3-73C2-DE1F381320C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955FA28-4232-CCB8-98E6-762B3E7AA38B}"/>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4">
            <a:extLst>
              <a:ext uri="{FF2B5EF4-FFF2-40B4-BE49-F238E27FC236}">
                <a16:creationId xmlns:a16="http://schemas.microsoft.com/office/drawing/2014/main" id="{CDA69AA2-D435-5E55-11DB-9F0F835C084F}"/>
              </a:ext>
            </a:extLst>
          </p:cNvPr>
          <p:cNvSpPr>
            <a:spLocks noGrp="1"/>
          </p:cNvSpPr>
          <p:nvPr>
            <p:ph type="ctrTitle"/>
          </p:nvPr>
        </p:nvSpPr>
        <p:spPr>
          <a:xfrm>
            <a:off x="0" y="0"/>
            <a:ext cx="6096000" cy="720000"/>
          </a:xfrm>
        </p:spPr>
        <p:txBody>
          <a:bodyPr>
            <a:normAutofit/>
          </a:bodyPr>
          <a:lstStyle/>
          <a:p>
            <a:pPr algn="l"/>
            <a:r>
              <a:rPr lang="en-US" sz="4000" b="1" dirty="0">
                <a:solidFill>
                  <a:schemeClr val="bg1"/>
                </a:solidFill>
                <a:latin typeface="+mn-lt"/>
              </a:rPr>
              <a:t>   </a:t>
            </a:r>
            <a:r>
              <a:rPr lang="en-US" sz="4000" b="1" dirty="0">
                <a:solidFill>
                  <a:schemeClr val="bg1"/>
                </a:solidFill>
                <a:latin typeface="Calibri (Headings)"/>
              </a:rPr>
              <a:t>Contents</a:t>
            </a:r>
          </a:p>
        </p:txBody>
      </p:sp>
      <p:sp>
        <p:nvSpPr>
          <p:cNvPr id="16" name="Subtitle 15">
            <a:extLst>
              <a:ext uri="{FF2B5EF4-FFF2-40B4-BE49-F238E27FC236}">
                <a16:creationId xmlns:a16="http://schemas.microsoft.com/office/drawing/2014/main" id="{EDAFF500-0581-BFAB-782E-A524705E9FE1}"/>
              </a:ext>
            </a:extLst>
          </p:cNvPr>
          <p:cNvSpPr>
            <a:spLocks noGrp="1"/>
          </p:cNvSpPr>
          <p:nvPr>
            <p:ph type="subTitle" idx="1"/>
          </p:nvPr>
        </p:nvSpPr>
        <p:spPr>
          <a:xfrm>
            <a:off x="1524000" y="1087438"/>
            <a:ext cx="9144000" cy="3237674"/>
          </a:xfrm>
        </p:spPr>
        <p:txBody>
          <a:bodyPr>
            <a:noAutofit/>
          </a:bodyPr>
          <a:lstStyle/>
          <a:p>
            <a:pPr marL="342900" indent="-342900" algn="l">
              <a:buFont typeface="Wingdings" panose="05000000000000000000" pitchFamily="2" charset="2"/>
              <a:buChar char="§"/>
            </a:pPr>
            <a:r>
              <a:rPr lang="en-US" sz="2800" dirty="0">
                <a:solidFill>
                  <a:srgbClr val="FF0000"/>
                </a:solidFill>
                <a:latin typeface="Calibri (Headings)"/>
              </a:rPr>
              <a:t>P1. Survey, determination of requirements and ideas</a:t>
            </a:r>
          </a:p>
          <a:p>
            <a:pPr marL="342900" indent="-342900" algn="l">
              <a:lnSpc>
                <a:spcPct val="200000"/>
              </a:lnSpc>
              <a:buFont typeface="Wingdings" panose="05000000000000000000" pitchFamily="2" charset="2"/>
              <a:buChar char="§"/>
            </a:pPr>
            <a:r>
              <a:rPr lang="en-US" sz="2800" dirty="0">
                <a:solidFill>
                  <a:srgbClr val="002060"/>
                </a:solidFill>
                <a:latin typeface="Calibri (Headings)"/>
              </a:rPr>
              <a:t>P2. System analysis and design</a:t>
            </a:r>
          </a:p>
          <a:p>
            <a:pPr marL="342900" indent="-342900" algn="l">
              <a:lnSpc>
                <a:spcPct val="200000"/>
              </a:lnSpc>
              <a:buFont typeface="Wingdings" panose="05000000000000000000" pitchFamily="2" charset="2"/>
              <a:buChar char="§"/>
            </a:pPr>
            <a:r>
              <a:rPr lang="en-US" sz="2800" dirty="0">
                <a:solidFill>
                  <a:srgbClr val="002060"/>
                </a:solidFill>
                <a:latin typeface="Calibri (Headings)"/>
              </a:rPr>
              <a:t>P3. Demo</a:t>
            </a:r>
          </a:p>
          <a:p>
            <a:endParaRPr lang="en-US" sz="2800" dirty="0">
              <a:latin typeface="Calibri (Headings)"/>
            </a:endParaRPr>
          </a:p>
        </p:txBody>
      </p:sp>
    </p:spTree>
    <p:extLst>
      <p:ext uri="{BB962C8B-B14F-4D97-AF65-F5344CB8AC3E}">
        <p14:creationId xmlns:p14="http://schemas.microsoft.com/office/powerpoint/2010/main" val="3823056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73A34-91BF-559A-DC50-FB59251E95A8}"/>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24C8207C-7BF9-7980-7B71-794B8524B565}"/>
              </a:ext>
            </a:extLst>
          </p:cNvPr>
          <p:cNvSpPr>
            <a:spLocks noGrp="1"/>
          </p:cNvSpPr>
          <p:nvPr>
            <p:ph type="body" sz="half" idx="2"/>
          </p:nvPr>
        </p:nvSpPr>
        <p:spPr>
          <a:xfrm>
            <a:off x="475488" y="988218"/>
            <a:ext cx="4770437" cy="4881563"/>
          </a:xfrm>
        </p:spPr>
        <p:txBody>
          <a:bodyPr>
            <a:normAutofit/>
          </a:bodyPr>
          <a:lstStyle/>
          <a:p>
            <a:pPr marL="457200" indent="-457200" algn="just">
              <a:buFont typeface="Arial" panose="020B0604020202020204" pitchFamily="34" charset="0"/>
              <a:buChar char="•"/>
            </a:pPr>
            <a:r>
              <a:rPr lang="en-US" sz="24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Forgot password page interface</a:t>
            </a:r>
          </a:p>
        </p:txBody>
      </p:sp>
      <p:sp>
        <p:nvSpPr>
          <p:cNvPr id="10" name="Rectangle 9">
            <a:extLst>
              <a:ext uri="{FF2B5EF4-FFF2-40B4-BE49-F238E27FC236}">
                <a16:creationId xmlns:a16="http://schemas.microsoft.com/office/drawing/2014/main" id="{26362ED3-837F-B81F-04AC-02694EB29097}"/>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BDD6A413-18F3-8B2D-1405-86B6313F4C14}"/>
              </a:ext>
            </a:extLst>
          </p:cNvPr>
          <p:cNvSpPr txBox="1">
            <a:spLocks/>
          </p:cNvSpPr>
          <p:nvPr/>
        </p:nvSpPr>
        <p:spPr>
          <a:xfrm>
            <a:off x="0" y="0"/>
            <a:ext cx="6096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a:t>
            </a:r>
            <a:r>
              <a:rPr lang="en-US" sz="4000" b="1" dirty="0">
                <a:solidFill>
                  <a:srgbClr val="FFFF00"/>
                </a:solidFill>
                <a:latin typeface="Calibri (Headings)"/>
              </a:rPr>
              <a:t>1. Interface design</a:t>
            </a:r>
          </a:p>
        </p:txBody>
      </p:sp>
      <p:pic>
        <p:nvPicPr>
          <p:cNvPr id="3" name="Picture 2">
            <a:extLst>
              <a:ext uri="{FF2B5EF4-FFF2-40B4-BE49-F238E27FC236}">
                <a16:creationId xmlns:a16="http://schemas.microsoft.com/office/drawing/2014/main" id="{277542D4-FD8D-8D46-821D-2DC991216196}"/>
              </a:ext>
            </a:extLst>
          </p:cNvPr>
          <p:cNvPicPr>
            <a:picLocks noChangeAspect="1"/>
          </p:cNvPicPr>
          <p:nvPr/>
        </p:nvPicPr>
        <p:blipFill>
          <a:blip r:embed="rId2"/>
          <a:stretch>
            <a:fillRect/>
          </a:stretch>
        </p:blipFill>
        <p:spPr>
          <a:xfrm>
            <a:off x="5181602" y="1014977"/>
            <a:ext cx="6534910" cy="4160413"/>
          </a:xfrm>
          <a:prstGeom prst="rect">
            <a:avLst/>
          </a:prstGeom>
        </p:spPr>
      </p:pic>
    </p:spTree>
    <p:extLst>
      <p:ext uri="{BB962C8B-B14F-4D97-AF65-F5344CB8AC3E}">
        <p14:creationId xmlns:p14="http://schemas.microsoft.com/office/powerpoint/2010/main" val="659547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8CB08-7B22-C075-F16D-5B14E4D23C79}"/>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72AB5E6B-5FC0-9444-E112-A8CB4678F2A4}"/>
              </a:ext>
            </a:extLst>
          </p:cNvPr>
          <p:cNvSpPr>
            <a:spLocks noGrp="1"/>
          </p:cNvSpPr>
          <p:nvPr>
            <p:ph type="body" sz="half" idx="2"/>
          </p:nvPr>
        </p:nvSpPr>
        <p:spPr>
          <a:xfrm>
            <a:off x="475488" y="988218"/>
            <a:ext cx="4770437" cy="4881563"/>
          </a:xfrm>
        </p:spPr>
        <p:txBody>
          <a:bodyPr>
            <a:normAutofit/>
          </a:bodyPr>
          <a:lstStyle/>
          <a:p>
            <a:pPr marL="457200" indent="-457200" algn="just">
              <a:buFont typeface="Arial" panose="020B0604020202020204" pitchFamily="34" charset="0"/>
              <a:buChar char="•"/>
            </a:pPr>
            <a:r>
              <a:rPr lang="en-US" sz="2400" b="1" i="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Category management</a:t>
            </a:r>
            <a:r>
              <a:rPr lang="en-US" sz="24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page interface</a:t>
            </a:r>
          </a:p>
        </p:txBody>
      </p:sp>
      <p:sp>
        <p:nvSpPr>
          <p:cNvPr id="10" name="Rectangle 9">
            <a:extLst>
              <a:ext uri="{FF2B5EF4-FFF2-40B4-BE49-F238E27FC236}">
                <a16:creationId xmlns:a16="http://schemas.microsoft.com/office/drawing/2014/main" id="{227A3671-3C2F-34BD-F5AA-9468020BF38A}"/>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3C86BBBE-7D2B-F7E1-BD63-5D7427BABED9}"/>
              </a:ext>
            </a:extLst>
          </p:cNvPr>
          <p:cNvSpPr txBox="1">
            <a:spLocks/>
          </p:cNvSpPr>
          <p:nvPr/>
        </p:nvSpPr>
        <p:spPr>
          <a:xfrm>
            <a:off x="0" y="0"/>
            <a:ext cx="6096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a:t>
            </a:r>
            <a:r>
              <a:rPr lang="en-US" sz="4000" b="1" dirty="0">
                <a:solidFill>
                  <a:srgbClr val="FFFF00"/>
                </a:solidFill>
                <a:latin typeface="Calibri (Headings)"/>
              </a:rPr>
              <a:t>1. Interface design</a:t>
            </a:r>
          </a:p>
        </p:txBody>
      </p:sp>
      <p:pic>
        <p:nvPicPr>
          <p:cNvPr id="2" name="Picture 1">
            <a:extLst>
              <a:ext uri="{FF2B5EF4-FFF2-40B4-BE49-F238E27FC236}">
                <a16:creationId xmlns:a16="http://schemas.microsoft.com/office/drawing/2014/main" id="{E39B0AC7-CF81-BB6D-CD6F-439A0A3D67D2}"/>
              </a:ext>
            </a:extLst>
          </p:cNvPr>
          <p:cNvPicPr>
            <a:picLocks noChangeAspect="1"/>
          </p:cNvPicPr>
          <p:nvPr/>
        </p:nvPicPr>
        <p:blipFill>
          <a:blip r:embed="rId2"/>
          <a:stretch>
            <a:fillRect/>
          </a:stretch>
        </p:blipFill>
        <p:spPr>
          <a:xfrm>
            <a:off x="5245925" y="988218"/>
            <a:ext cx="6758344" cy="4881562"/>
          </a:xfrm>
          <a:prstGeom prst="rect">
            <a:avLst/>
          </a:prstGeom>
        </p:spPr>
      </p:pic>
    </p:spTree>
    <p:extLst>
      <p:ext uri="{BB962C8B-B14F-4D97-AF65-F5344CB8AC3E}">
        <p14:creationId xmlns:p14="http://schemas.microsoft.com/office/powerpoint/2010/main" val="15697726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AEEC6-98D3-4302-765A-497826E2AB3A}"/>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CF3DB3AA-68C4-30C5-6A53-30541E3B7F3C}"/>
              </a:ext>
            </a:extLst>
          </p:cNvPr>
          <p:cNvSpPr>
            <a:spLocks noGrp="1"/>
          </p:cNvSpPr>
          <p:nvPr>
            <p:ph type="body" sz="half" idx="2"/>
          </p:nvPr>
        </p:nvSpPr>
        <p:spPr>
          <a:xfrm>
            <a:off x="475488" y="988218"/>
            <a:ext cx="4770437" cy="4881563"/>
          </a:xfrm>
        </p:spPr>
        <p:txBody>
          <a:bodyPr>
            <a:normAutofit/>
          </a:bodyPr>
          <a:lstStyle/>
          <a:p>
            <a:pPr marL="457200" indent="-457200" algn="just">
              <a:buFont typeface="Arial" panose="020B0604020202020204" pitchFamily="34" charset="0"/>
              <a:buChar char="•"/>
            </a:pPr>
            <a:r>
              <a:rPr lang="en-US" sz="2400" b="1" i="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User management</a:t>
            </a:r>
            <a:r>
              <a:rPr lang="en-US" sz="24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page interface</a:t>
            </a:r>
          </a:p>
          <a:p>
            <a:pPr marL="457200" indent="-457200" algn="just">
              <a:buFont typeface="Arial" panose="020B0604020202020204" pitchFamily="34" charset="0"/>
              <a:buChar char="•"/>
            </a:pPr>
            <a:endParaRPr lang="en-US" sz="2400" b="1" i="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Font typeface="Arial" panose="020B0604020202020204" pitchFamily="34" charset="0"/>
              <a:buChar char="•"/>
            </a:pPr>
            <a:endParaRPr lang="en-US" sz="24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Font typeface="Arial" panose="020B0604020202020204" pitchFamily="34" charset="0"/>
              <a:buChar char="•"/>
            </a:pPr>
            <a:endParaRPr lang="en-US" sz="2400" b="1" i="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Font typeface="Arial" panose="020B0604020202020204" pitchFamily="34" charset="0"/>
              <a:buChar char="•"/>
            </a:pPr>
            <a:endParaRPr lang="en-US" sz="24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Font typeface="Arial" panose="020B0604020202020204" pitchFamily="34" charset="0"/>
              <a:buChar char="•"/>
            </a:pPr>
            <a:r>
              <a:rPr lang="en-US" sz="2400" b="1" i="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User leaderboard page interface</a:t>
            </a:r>
          </a:p>
        </p:txBody>
      </p:sp>
      <p:sp>
        <p:nvSpPr>
          <p:cNvPr id="10" name="Rectangle 9">
            <a:extLst>
              <a:ext uri="{FF2B5EF4-FFF2-40B4-BE49-F238E27FC236}">
                <a16:creationId xmlns:a16="http://schemas.microsoft.com/office/drawing/2014/main" id="{40620DB6-F06A-CE95-5163-FD9FE8C0A713}"/>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461077EE-D5F0-1A3B-7853-D1DAC5AE2A35}"/>
              </a:ext>
            </a:extLst>
          </p:cNvPr>
          <p:cNvSpPr txBox="1">
            <a:spLocks/>
          </p:cNvSpPr>
          <p:nvPr/>
        </p:nvSpPr>
        <p:spPr>
          <a:xfrm>
            <a:off x="0" y="0"/>
            <a:ext cx="6096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a:t>
            </a:r>
            <a:r>
              <a:rPr lang="en-US" sz="4000" b="1" dirty="0">
                <a:solidFill>
                  <a:srgbClr val="FFFF00"/>
                </a:solidFill>
                <a:latin typeface="Calibri (Headings)"/>
              </a:rPr>
              <a:t>1. Interface design</a:t>
            </a:r>
          </a:p>
        </p:txBody>
      </p:sp>
      <p:pic>
        <p:nvPicPr>
          <p:cNvPr id="3" name="Picture 2">
            <a:extLst>
              <a:ext uri="{FF2B5EF4-FFF2-40B4-BE49-F238E27FC236}">
                <a16:creationId xmlns:a16="http://schemas.microsoft.com/office/drawing/2014/main" id="{1CEE39EB-FDB8-613F-D935-B99DC65F3925}"/>
              </a:ext>
            </a:extLst>
          </p:cNvPr>
          <p:cNvPicPr>
            <a:picLocks noChangeAspect="1"/>
          </p:cNvPicPr>
          <p:nvPr/>
        </p:nvPicPr>
        <p:blipFill>
          <a:blip r:embed="rId2"/>
          <a:stretch>
            <a:fillRect/>
          </a:stretch>
        </p:blipFill>
        <p:spPr>
          <a:xfrm>
            <a:off x="5245925" y="988217"/>
            <a:ext cx="6470587" cy="2440783"/>
          </a:xfrm>
          <a:prstGeom prst="rect">
            <a:avLst/>
          </a:prstGeom>
        </p:spPr>
      </p:pic>
      <p:pic>
        <p:nvPicPr>
          <p:cNvPr id="4" name="Picture 3">
            <a:extLst>
              <a:ext uri="{FF2B5EF4-FFF2-40B4-BE49-F238E27FC236}">
                <a16:creationId xmlns:a16="http://schemas.microsoft.com/office/drawing/2014/main" id="{2CA8ACB9-8C16-20E1-7A15-23883208BE3F}"/>
              </a:ext>
            </a:extLst>
          </p:cNvPr>
          <p:cNvPicPr>
            <a:picLocks noChangeAspect="1"/>
          </p:cNvPicPr>
          <p:nvPr/>
        </p:nvPicPr>
        <p:blipFill>
          <a:blip r:embed="rId3"/>
          <a:stretch>
            <a:fillRect/>
          </a:stretch>
        </p:blipFill>
        <p:spPr>
          <a:xfrm>
            <a:off x="5245925" y="3697217"/>
            <a:ext cx="6470587" cy="2172564"/>
          </a:xfrm>
          <a:prstGeom prst="rect">
            <a:avLst/>
          </a:prstGeom>
        </p:spPr>
      </p:pic>
    </p:spTree>
    <p:extLst>
      <p:ext uri="{BB962C8B-B14F-4D97-AF65-F5344CB8AC3E}">
        <p14:creationId xmlns:p14="http://schemas.microsoft.com/office/powerpoint/2010/main" val="5512767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7ADAB-D940-03CA-BDDB-BF4719B76078}"/>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0C9580F7-5DE9-DD97-356E-94E93B16FF84}"/>
              </a:ext>
            </a:extLst>
          </p:cNvPr>
          <p:cNvSpPr>
            <a:spLocks noGrp="1"/>
          </p:cNvSpPr>
          <p:nvPr>
            <p:ph type="body" sz="half" idx="2"/>
          </p:nvPr>
        </p:nvSpPr>
        <p:spPr>
          <a:xfrm>
            <a:off x="475488" y="988218"/>
            <a:ext cx="4770437" cy="4881563"/>
          </a:xfrm>
        </p:spPr>
        <p:txBody>
          <a:bodyPr>
            <a:normAutofit/>
          </a:bodyPr>
          <a:lstStyle/>
          <a:p>
            <a:pPr marL="457200" indent="-457200" algn="just">
              <a:buFont typeface="Arial" panose="020B0604020202020204" pitchFamily="34" charset="0"/>
              <a:buChar char="•"/>
            </a:pPr>
            <a:r>
              <a:rPr lang="en-US" sz="2400" b="1" i="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Home </a:t>
            </a:r>
            <a:r>
              <a:rPr lang="en-US" sz="24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page interface</a:t>
            </a:r>
          </a:p>
        </p:txBody>
      </p:sp>
      <p:sp>
        <p:nvSpPr>
          <p:cNvPr id="10" name="Rectangle 9">
            <a:extLst>
              <a:ext uri="{FF2B5EF4-FFF2-40B4-BE49-F238E27FC236}">
                <a16:creationId xmlns:a16="http://schemas.microsoft.com/office/drawing/2014/main" id="{B5FB551C-97CE-A951-CF06-5909460CD952}"/>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07A90D45-A273-B825-353B-9E6DE01C63BD}"/>
              </a:ext>
            </a:extLst>
          </p:cNvPr>
          <p:cNvSpPr txBox="1">
            <a:spLocks/>
          </p:cNvSpPr>
          <p:nvPr/>
        </p:nvSpPr>
        <p:spPr>
          <a:xfrm>
            <a:off x="0" y="0"/>
            <a:ext cx="6096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a:t>
            </a:r>
            <a:r>
              <a:rPr lang="en-US" sz="4000" b="1" dirty="0">
                <a:solidFill>
                  <a:srgbClr val="FFFF00"/>
                </a:solidFill>
                <a:latin typeface="Calibri (Headings)"/>
              </a:rPr>
              <a:t>1. Interface design</a:t>
            </a:r>
          </a:p>
        </p:txBody>
      </p:sp>
      <p:pic>
        <p:nvPicPr>
          <p:cNvPr id="3" name="Picture 2">
            <a:extLst>
              <a:ext uri="{FF2B5EF4-FFF2-40B4-BE49-F238E27FC236}">
                <a16:creationId xmlns:a16="http://schemas.microsoft.com/office/drawing/2014/main" id="{20880C4F-2A72-832B-59A1-4938AE9F7814}"/>
              </a:ext>
            </a:extLst>
          </p:cNvPr>
          <p:cNvPicPr>
            <a:picLocks noChangeAspect="1"/>
          </p:cNvPicPr>
          <p:nvPr/>
        </p:nvPicPr>
        <p:blipFill>
          <a:blip r:embed="rId2"/>
          <a:stretch>
            <a:fillRect/>
          </a:stretch>
        </p:blipFill>
        <p:spPr>
          <a:xfrm>
            <a:off x="6096000" y="988218"/>
            <a:ext cx="5760085" cy="5593557"/>
          </a:xfrm>
          <a:prstGeom prst="rect">
            <a:avLst/>
          </a:prstGeom>
        </p:spPr>
      </p:pic>
    </p:spTree>
    <p:extLst>
      <p:ext uri="{BB962C8B-B14F-4D97-AF65-F5344CB8AC3E}">
        <p14:creationId xmlns:p14="http://schemas.microsoft.com/office/powerpoint/2010/main" val="7131515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4D75F-42B6-8610-1E94-6665A067E79E}"/>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E62537D2-08F3-9695-4E2F-F7D39165F408}"/>
              </a:ext>
            </a:extLst>
          </p:cNvPr>
          <p:cNvSpPr>
            <a:spLocks noGrp="1"/>
          </p:cNvSpPr>
          <p:nvPr>
            <p:ph type="body" sz="half" idx="2"/>
          </p:nvPr>
        </p:nvSpPr>
        <p:spPr>
          <a:xfrm>
            <a:off x="475488" y="988218"/>
            <a:ext cx="4770437" cy="4881563"/>
          </a:xfrm>
        </p:spPr>
        <p:txBody>
          <a:bodyPr>
            <a:normAutofit/>
          </a:bodyPr>
          <a:lstStyle/>
          <a:p>
            <a:pPr marL="457200" indent="-457200" algn="just">
              <a:buFont typeface="Arial" panose="020B0604020202020204" pitchFamily="34" charset="0"/>
              <a:buChar char="•"/>
            </a:pPr>
            <a:endParaRPr lang="en-US" sz="2400" b="1" i="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Font typeface="Arial" panose="020B0604020202020204" pitchFamily="34" charset="0"/>
              <a:buChar char="•"/>
            </a:pPr>
            <a:r>
              <a:rPr lang="en-US" sz="2400" b="1" i="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Category browsing </a:t>
            </a:r>
            <a:r>
              <a:rPr lang="en-US" sz="24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page interface</a:t>
            </a:r>
          </a:p>
        </p:txBody>
      </p:sp>
      <p:sp>
        <p:nvSpPr>
          <p:cNvPr id="10" name="Rectangle 9">
            <a:extLst>
              <a:ext uri="{FF2B5EF4-FFF2-40B4-BE49-F238E27FC236}">
                <a16:creationId xmlns:a16="http://schemas.microsoft.com/office/drawing/2014/main" id="{18549594-87ED-BB38-B56E-7D311BF63D16}"/>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0EA58E2F-B871-9743-0522-C97B37390484}"/>
              </a:ext>
            </a:extLst>
          </p:cNvPr>
          <p:cNvSpPr txBox="1">
            <a:spLocks/>
          </p:cNvSpPr>
          <p:nvPr/>
        </p:nvSpPr>
        <p:spPr>
          <a:xfrm>
            <a:off x="0" y="0"/>
            <a:ext cx="6096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a:t>
            </a:r>
            <a:r>
              <a:rPr lang="en-US" sz="4000" b="1" dirty="0">
                <a:solidFill>
                  <a:srgbClr val="FFFF00"/>
                </a:solidFill>
                <a:latin typeface="Calibri (Headings)"/>
              </a:rPr>
              <a:t>1. Interface design</a:t>
            </a:r>
          </a:p>
        </p:txBody>
      </p:sp>
      <p:pic>
        <p:nvPicPr>
          <p:cNvPr id="2" name="Picture 1">
            <a:extLst>
              <a:ext uri="{FF2B5EF4-FFF2-40B4-BE49-F238E27FC236}">
                <a16:creationId xmlns:a16="http://schemas.microsoft.com/office/drawing/2014/main" id="{75031E25-C980-E51C-8FAD-11805AE1D822}"/>
              </a:ext>
            </a:extLst>
          </p:cNvPr>
          <p:cNvPicPr>
            <a:picLocks noChangeAspect="1"/>
          </p:cNvPicPr>
          <p:nvPr/>
        </p:nvPicPr>
        <p:blipFill>
          <a:blip r:embed="rId2"/>
          <a:stretch>
            <a:fillRect/>
          </a:stretch>
        </p:blipFill>
        <p:spPr>
          <a:xfrm>
            <a:off x="6096000" y="1503044"/>
            <a:ext cx="5760085" cy="3230881"/>
          </a:xfrm>
          <a:prstGeom prst="rect">
            <a:avLst/>
          </a:prstGeom>
        </p:spPr>
      </p:pic>
    </p:spTree>
    <p:extLst>
      <p:ext uri="{BB962C8B-B14F-4D97-AF65-F5344CB8AC3E}">
        <p14:creationId xmlns:p14="http://schemas.microsoft.com/office/powerpoint/2010/main" val="37964382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330AA-D839-AD22-8E03-2732B2C8CAC5}"/>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35710574-E728-D151-A730-8834B0653163}"/>
              </a:ext>
            </a:extLst>
          </p:cNvPr>
          <p:cNvSpPr>
            <a:spLocks noGrp="1"/>
          </p:cNvSpPr>
          <p:nvPr>
            <p:ph type="body" sz="half" idx="2"/>
          </p:nvPr>
        </p:nvSpPr>
        <p:spPr>
          <a:xfrm>
            <a:off x="475488" y="988218"/>
            <a:ext cx="4770437" cy="4881563"/>
          </a:xfrm>
        </p:spPr>
        <p:txBody>
          <a:bodyPr>
            <a:normAutofit/>
          </a:bodyPr>
          <a:lstStyle/>
          <a:p>
            <a:pPr marL="342900" indent="-342900" algn="just">
              <a:buFont typeface="Arial" panose="020B0604020202020204" pitchFamily="34" charset="0"/>
              <a:buChar char="•"/>
            </a:pPr>
            <a:r>
              <a:rPr lang="en-US" sz="2400" b="1" i="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Notification </a:t>
            </a:r>
            <a:r>
              <a:rPr lang="en-US" sz="24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page interface</a:t>
            </a:r>
          </a:p>
        </p:txBody>
      </p:sp>
      <p:sp>
        <p:nvSpPr>
          <p:cNvPr id="10" name="Rectangle 9">
            <a:extLst>
              <a:ext uri="{FF2B5EF4-FFF2-40B4-BE49-F238E27FC236}">
                <a16:creationId xmlns:a16="http://schemas.microsoft.com/office/drawing/2014/main" id="{463A04FD-8BB2-57C4-8B7C-7CED989865A6}"/>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B0C3E16E-00BE-13CA-39C1-2C7A13AE4248}"/>
              </a:ext>
            </a:extLst>
          </p:cNvPr>
          <p:cNvSpPr txBox="1">
            <a:spLocks/>
          </p:cNvSpPr>
          <p:nvPr/>
        </p:nvSpPr>
        <p:spPr>
          <a:xfrm>
            <a:off x="0" y="0"/>
            <a:ext cx="6096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a:t>
            </a:r>
            <a:r>
              <a:rPr lang="en-US" sz="4000" b="1" dirty="0">
                <a:solidFill>
                  <a:srgbClr val="FFFF00"/>
                </a:solidFill>
                <a:latin typeface="Calibri (Headings)"/>
              </a:rPr>
              <a:t>1. Interface design</a:t>
            </a:r>
          </a:p>
        </p:txBody>
      </p:sp>
      <p:pic>
        <p:nvPicPr>
          <p:cNvPr id="3" name="Picture 2">
            <a:extLst>
              <a:ext uri="{FF2B5EF4-FFF2-40B4-BE49-F238E27FC236}">
                <a16:creationId xmlns:a16="http://schemas.microsoft.com/office/drawing/2014/main" id="{D366790B-539E-B1F7-E29A-BAD46A620FCB}"/>
              </a:ext>
            </a:extLst>
          </p:cNvPr>
          <p:cNvPicPr>
            <a:picLocks noChangeAspect="1"/>
          </p:cNvPicPr>
          <p:nvPr/>
        </p:nvPicPr>
        <p:blipFill>
          <a:blip r:embed="rId2"/>
          <a:stretch>
            <a:fillRect/>
          </a:stretch>
        </p:blipFill>
        <p:spPr>
          <a:xfrm>
            <a:off x="6096000" y="988218"/>
            <a:ext cx="5760085" cy="3807460"/>
          </a:xfrm>
          <a:prstGeom prst="rect">
            <a:avLst/>
          </a:prstGeom>
        </p:spPr>
      </p:pic>
    </p:spTree>
    <p:extLst>
      <p:ext uri="{BB962C8B-B14F-4D97-AF65-F5344CB8AC3E}">
        <p14:creationId xmlns:p14="http://schemas.microsoft.com/office/powerpoint/2010/main" val="14909607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38220-5ABA-54B4-F0E6-A4E2285A12FE}"/>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85AF9E70-6D86-E2C5-5627-D61A4E76D7E4}"/>
              </a:ext>
            </a:extLst>
          </p:cNvPr>
          <p:cNvSpPr>
            <a:spLocks noGrp="1"/>
          </p:cNvSpPr>
          <p:nvPr>
            <p:ph type="body" sz="half" idx="2"/>
          </p:nvPr>
        </p:nvSpPr>
        <p:spPr>
          <a:xfrm>
            <a:off x="475488" y="988218"/>
            <a:ext cx="4770437" cy="4881563"/>
          </a:xfrm>
        </p:spPr>
        <p:txBody>
          <a:bodyPr>
            <a:normAutofit/>
          </a:bodyPr>
          <a:lstStyle/>
          <a:p>
            <a:pPr marL="457200" indent="-457200" algn="just">
              <a:buFont typeface="Arial" panose="020B0604020202020204" pitchFamily="34" charset="0"/>
              <a:buChar char="•"/>
            </a:pPr>
            <a:r>
              <a:rPr lang="en-US" sz="24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Profile page interface</a:t>
            </a:r>
          </a:p>
          <a:p>
            <a:pPr marL="457200" indent="-457200" algn="just">
              <a:buFont typeface="Arial" panose="020B0604020202020204" pitchFamily="34" charset="0"/>
              <a:buChar char="•"/>
            </a:pPr>
            <a:endParaRPr lang="en-US" sz="2400" b="1" i="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Font typeface="Arial" panose="020B0604020202020204" pitchFamily="34" charset="0"/>
              <a:buChar char="•"/>
            </a:pPr>
            <a:endParaRPr lang="en-US" sz="24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Font typeface="Arial" panose="020B0604020202020204" pitchFamily="34" charset="0"/>
              <a:buChar char="•"/>
            </a:pPr>
            <a:endParaRPr lang="en-US" sz="2400" b="1" i="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Font typeface="Arial" panose="020B0604020202020204" pitchFamily="34" charset="0"/>
              <a:buChar char="•"/>
            </a:pPr>
            <a:endParaRPr lang="en-US" sz="24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Font typeface="Arial" panose="020B0604020202020204" pitchFamily="34" charset="0"/>
              <a:buChar char="•"/>
            </a:pPr>
            <a:r>
              <a:rPr lang="en-US" sz="2400" b="1" i="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My bid page interface</a:t>
            </a:r>
          </a:p>
        </p:txBody>
      </p:sp>
      <p:sp>
        <p:nvSpPr>
          <p:cNvPr id="10" name="Rectangle 9">
            <a:extLst>
              <a:ext uri="{FF2B5EF4-FFF2-40B4-BE49-F238E27FC236}">
                <a16:creationId xmlns:a16="http://schemas.microsoft.com/office/drawing/2014/main" id="{873869A7-0E1B-DE39-C621-0069F725173C}"/>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429A1E3B-7D87-63A9-C428-22AA421300DE}"/>
              </a:ext>
            </a:extLst>
          </p:cNvPr>
          <p:cNvSpPr txBox="1">
            <a:spLocks/>
          </p:cNvSpPr>
          <p:nvPr/>
        </p:nvSpPr>
        <p:spPr>
          <a:xfrm>
            <a:off x="0" y="0"/>
            <a:ext cx="6096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a:t>
            </a:r>
            <a:r>
              <a:rPr lang="en-US" sz="4000" b="1" dirty="0">
                <a:solidFill>
                  <a:srgbClr val="FFFF00"/>
                </a:solidFill>
                <a:latin typeface="Calibri (Headings)"/>
              </a:rPr>
              <a:t>1. Interface design</a:t>
            </a:r>
          </a:p>
        </p:txBody>
      </p:sp>
      <p:pic>
        <p:nvPicPr>
          <p:cNvPr id="2" name="Picture 1">
            <a:extLst>
              <a:ext uri="{FF2B5EF4-FFF2-40B4-BE49-F238E27FC236}">
                <a16:creationId xmlns:a16="http://schemas.microsoft.com/office/drawing/2014/main" id="{7084E92B-7B18-EBF0-2674-BBFBB033DFC9}"/>
              </a:ext>
            </a:extLst>
          </p:cNvPr>
          <p:cNvPicPr>
            <a:picLocks noChangeAspect="1"/>
          </p:cNvPicPr>
          <p:nvPr/>
        </p:nvPicPr>
        <p:blipFill>
          <a:blip r:embed="rId2"/>
          <a:stretch>
            <a:fillRect/>
          </a:stretch>
        </p:blipFill>
        <p:spPr>
          <a:xfrm>
            <a:off x="5245925" y="984328"/>
            <a:ext cx="6470587" cy="2448560"/>
          </a:xfrm>
          <a:prstGeom prst="rect">
            <a:avLst/>
          </a:prstGeom>
        </p:spPr>
      </p:pic>
      <p:pic>
        <p:nvPicPr>
          <p:cNvPr id="5" name="Picture 4">
            <a:extLst>
              <a:ext uri="{FF2B5EF4-FFF2-40B4-BE49-F238E27FC236}">
                <a16:creationId xmlns:a16="http://schemas.microsoft.com/office/drawing/2014/main" id="{267378BF-6BE1-6740-9EBB-6A9F080FA8DC}"/>
              </a:ext>
            </a:extLst>
          </p:cNvPr>
          <p:cNvPicPr>
            <a:picLocks noChangeAspect="1"/>
          </p:cNvPicPr>
          <p:nvPr/>
        </p:nvPicPr>
        <p:blipFill>
          <a:blip r:embed="rId3"/>
          <a:stretch>
            <a:fillRect/>
          </a:stretch>
        </p:blipFill>
        <p:spPr>
          <a:xfrm>
            <a:off x="5245925" y="3697216"/>
            <a:ext cx="6470587" cy="2448560"/>
          </a:xfrm>
          <a:prstGeom prst="rect">
            <a:avLst/>
          </a:prstGeom>
        </p:spPr>
      </p:pic>
    </p:spTree>
    <p:extLst>
      <p:ext uri="{BB962C8B-B14F-4D97-AF65-F5344CB8AC3E}">
        <p14:creationId xmlns:p14="http://schemas.microsoft.com/office/powerpoint/2010/main" val="36227771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055ED-3E02-804D-D8F0-8EBE0A9C7B56}"/>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EBB2250A-0E07-5F38-B2AB-5191DD144BA4}"/>
              </a:ext>
            </a:extLst>
          </p:cNvPr>
          <p:cNvSpPr>
            <a:spLocks noGrp="1"/>
          </p:cNvSpPr>
          <p:nvPr>
            <p:ph type="body" sz="half" idx="2"/>
          </p:nvPr>
        </p:nvSpPr>
        <p:spPr>
          <a:xfrm>
            <a:off x="475488" y="988218"/>
            <a:ext cx="4770437" cy="4881563"/>
          </a:xfrm>
        </p:spPr>
        <p:txBody>
          <a:bodyPr>
            <a:normAutofit/>
          </a:bodyPr>
          <a:lstStyle/>
          <a:p>
            <a:pPr marL="342900" indent="-342900" algn="just">
              <a:buFont typeface="Arial" panose="020B0604020202020204" pitchFamily="34" charset="0"/>
              <a:buChar char="•"/>
            </a:pPr>
            <a:endParaRPr lang="en-US" sz="2400" b="1" i="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buFont typeface="Arial" panose="020B0604020202020204" pitchFamily="34" charset="0"/>
              <a:buChar char="•"/>
            </a:pPr>
            <a:r>
              <a:rPr lang="en-US" sz="2400" b="1" i="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Bid detail view </a:t>
            </a:r>
            <a:r>
              <a:rPr lang="en-US" sz="24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page interface</a:t>
            </a:r>
          </a:p>
        </p:txBody>
      </p:sp>
      <p:sp>
        <p:nvSpPr>
          <p:cNvPr id="10" name="Rectangle 9">
            <a:extLst>
              <a:ext uri="{FF2B5EF4-FFF2-40B4-BE49-F238E27FC236}">
                <a16:creationId xmlns:a16="http://schemas.microsoft.com/office/drawing/2014/main" id="{F5534C1D-2F2E-601B-B06E-21FC1D841DAB}"/>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7EA0D2A0-5CFB-8CB5-D343-4DC76E67FDAE}"/>
              </a:ext>
            </a:extLst>
          </p:cNvPr>
          <p:cNvSpPr txBox="1">
            <a:spLocks/>
          </p:cNvSpPr>
          <p:nvPr/>
        </p:nvSpPr>
        <p:spPr>
          <a:xfrm>
            <a:off x="0" y="0"/>
            <a:ext cx="6096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a:t>
            </a:r>
            <a:r>
              <a:rPr lang="en-US" sz="4000" b="1" dirty="0">
                <a:solidFill>
                  <a:srgbClr val="FFFF00"/>
                </a:solidFill>
                <a:latin typeface="Calibri (Headings)"/>
              </a:rPr>
              <a:t>1. Interface design</a:t>
            </a:r>
          </a:p>
        </p:txBody>
      </p:sp>
      <p:pic>
        <p:nvPicPr>
          <p:cNvPr id="2" name="Picture 1">
            <a:extLst>
              <a:ext uri="{FF2B5EF4-FFF2-40B4-BE49-F238E27FC236}">
                <a16:creationId xmlns:a16="http://schemas.microsoft.com/office/drawing/2014/main" id="{2B93BCCB-C7ED-104E-66CA-70AE114F15F2}"/>
              </a:ext>
            </a:extLst>
          </p:cNvPr>
          <p:cNvPicPr>
            <a:picLocks noChangeAspect="1"/>
          </p:cNvPicPr>
          <p:nvPr/>
        </p:nvPicPr>
        <p:blipFill>
          <a:blip r:embed="rId2"/>
          <a:stretch>
            <a:fillRect/>
          </a:stretch>
        </p:blipFill>
        <p:spPr>
          <a:xfrm>
            <a:off x="6096000" y="1473993"/>
            <a:ext cx="5760085" cy="3717132"/>
          </a:xfrm>
          <a:prstGeom prst="rect">
            <a:avLst/>
          </a:prstGeom>
        </p:spPr>
      </p:pic>
    </p:spTree>
    <p:extLst>
      <p:ext uri="{BB962C8B-B14F-4D97-AF65-F5344CB8AC3E}">
        <p14:creationId xmlns:p14="http://schemas.microsoft.com/office/powerpoint/2010/main" val="19769231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A63FC-AAF3-57FC-7831-21877ED18D0A}"/>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DF05BBAB-C01E-2092-A0B3-A73FDE73A566}"/>
              </a:ext>
            </a:extLst>
          </p:cNvPr>
          <p:cNvSpPr>
            <a:spLocks noGrp="1"/>
          </p:cNvSpPr>
          <p:nvPr>
            <p:ph type="body" sz="half" idx="2"/>
          </p:nvPr>
        </p:nvSpPr>
        <p:spPr>
          <a:xfrm>
            <a:off x="475488" y="988218"/>
            <a:ext cx="4770437" cy="4881563"/>
          </a:xfrm>
        </p:spPr>
        <p:txBody>
          <a:bodyPr>
            <a:normAutofit/>
          </a:bodyPr>
          <a:lstStyle/>
          <a:p>
            <a:pPr marL="457200" indent="-457200" algn="just">
              <a:buFont typeface="Arial" panose="020B0604020202020204" pitchFamily="34" charset="0"/>
              <a:buChar char="•"/>
            </a:pPr>
            <a:r>
              <a:rPr lang="en-US" sz="2400" b="1" i="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Bid detail create or edit </a:t>
            </a:r>
            <a:r>
              <a:rPr lang="en-US" sz="24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page interface</a:t>
            </a:r>
          </a:p>
        </p:txBody>
      </p:sp>
      <p:sp>
        <p:nvSpPr>
          <p:cNvPr id="10" name="Rectangle 9">
            <a:extLst>
              <a:ext uri="{FF2B5EF4-FFF2-40B4-BE49-F238E27FC236}">
                <a16:creationId xmlns:a16="http://schemas.microsoft.com/office/drawing/2014/main" id="{E9A722D1-3A62-D5FE-F532-C13FFD36C52C}"/>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08C27AF5-9407-9075-E1AE-95D74152BAF7}"/>
              </a:ext>
            </a:extLst>
          </p:cNvPr>
          <p:cNvSpPr txBox="1">
            <a:spLocks/>
          </p:cNvSpPr>
          <p:nvPr/>
        </p:nvSpPr>
        <p:spPr>
          <a:xfrm>
            <a:off x="0" y="0"/>
            <a:ext cx="6096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a:t>
            </a:r>
            <a:r>
              <a:rPr lang="en-US" sz="4000" b="1" dirty="0">
                <a:solidFill>
                  <a:srgbClr val="FFFF00"/>
                </a:solidFill>
                <a:latin typeface="Calibri (Headings)"/>
              </a:rPr>
              <a:t>1. Interface design</a:t>
            </a:r>
          </a:p>
        </p:txBody>
      </p:sp>
      <p:pic>
        <p:nvPicPr>
          <p:cNvPr id="2" name="Picture 1">
            <a:extLst>
              <a:ext uri="{FF2B5EF4-FFF2-40B4-BE49-F238E27FC236}">
                <a16:creationId xmlns:a16="http://schemas.microsoft.com/office/drawing/2014/main" id="{D390502F-69BE-12FF-50AC-EDE0B5556F88}"/>
              </a:ext>
            </a:extLst>
          </p:cNvPr>
          <p:cNvPicPr>
            <a:picLocks noChangeAspect="1"/>
          </p:cNvPicPr>
          <p:nvPr/>
        </p:nvPicPr>
        <p:blipFill>
          <a:blip r:embed="rId2"/>
          <a:stretch>
            <a:fillRect/>
          </a:stretch>
        </p:blipFill>
        <p:spPr>
          <a:xfrm>
            <a:off x="6095999" y="988218"/>
            <a:ext cx="5760085" cy="4881563"/>
          </a:xfrm>
          <a:prstGeom prst="rect">
            <a:avLst/>
          </a:prstGeom>
        </p:spPr>
      </p:pic>
    </p:spTree>
    <p:extLst>
      <p:ext uri="{BB962C8B-B14F-4D97-AF65-F5344CB8AC3E}">
        <p14:creationId xmlns:p14="http://schemas.microsoft.com/office/powerpoint/2010/main" val="25901115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88C85-535E-7C02-8E7C-48E225B430CC}"/>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E3996220-7023-05A7-6724-73A66035C846}"/>
              </a:ext>
            </a:extLst>
          </p:cNvPr>
          <p:cNvSpPr>
            <a:spLocks noGrp="1"/>
          </p:cNvSpPr>
          <p:nvPr>
            <p:ph type="body" sz="half" idx="2"/>
          </p:nvPr>
        </p:nvSpPr>
        <p:spPr>
          <a:xfrm>
            <a:off x="475488" y="988218"/>
            <a:ext cx="4770437" cy="4881563"/>
          </a:xfrm>
        </p:spPr>
        <p:txBody>
          <a:bodyPr>
            <a:normAutofit/>
          </a:bodyPr>
          <a:lstStyle/>
          <a:p>
            <a:pPr marL="457200" indent="-457200" algn="just">
              <a:buFont typeface="Arial" panose="020B0604020202020204" pitchFamily="34" charset="0"/>
              <a:buChar char="•"/>
            </a:pPr>
            <a:endParaRPr lang="en-US" sz="2400" b="1" i="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Font typeface="Arial" panose="020B0604020202020204" pitchFamily="34" charset="0"/>
              <a:buChar char="•"/>
            </a:pPr>
            <a:r>
              <a:rPr lang="en-US" sz="2400" b="1" i="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Report item </a:t>
            </a:r>
            <a:r>
              <a:rPr lang="en-US" sz="24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page interface</a:t>
            </a:r>
          </a:p>
        </p:txBody>
      </p:sp>
      <p:sp>
        <p:nvSpPr>
          <p:cNvPr id="10" name="Rectangle 9">
            <a:extLst>
              <a:ext uri="{FF2B5EF4-FFF2-40B4-BE49-F238E27FC236}">
                <a16:creationId xmlns:a16="http://schemas.microsoft.com/office/drawing/2014/main" id="{B9C7BD87-41F5-86BB-9C67-9848E854E083}"/>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F9E19E95-D1E6-8B54-8748-74AA84C4A1E8}"/>
              </a:ext>
            </a:extLst>
          </p:cNvPr>
          <p:cNvSpPr txBox="1">
            <a:spLocks/>
          </p:cNvSpPr>
          <p:nvPr/>
        </p:nvSpPr>
        <p:spPr>
          <a:xfrm>
            <a:off x="0" y="0"/>
            <a:ext cx="6096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a:t>
            </a:r>
            <a:r>
              <a:rPr lang="en-US" sz="4000" b="1" dirty="0">
                <a:solidFill>
                  <a:srgbClr val="FFFF00"/>
                </a:solidFill>
                <a:latin typeface="Calibri (Headings)"/>
              </a:rPr>
              <a:t>1. Interface design</a:t>
            </a:r>
          </a:p>
        </p:txBody>
      </p:sp>
      <p:pic>
        <p:nvPicPr>
          <p:cNvPr id="3" name="Picture 2">
            <a:extLst>
              <a:ext uri="{FF2B5EF4-FFF2-40B4-BE49-F238E27FC236}">
                <a16:creationId xmlns:a16="http://schemas.microsoft.com/office/drawing/2014/main" id="{3F9B672D-F3E2-B929-AA8B-13D898155209}"/>
              </a:ext>
            </a:extLst>
          </p:cNvPr>
          <p:cNvPicPr>
            <a:picLocks noChangeAspect="1"/>
          </p:cNvPicPr>
          <p:nvPr/>
        </p:nvPicPr>
        <p:blipFill>
          <a:blip r:embed="rId2"/>
          <a:stretch>
            <a:fillRect/>
          </a:stretch>
        </p:blipFill>
        <p:spPr>
          <a:xfrm>
            <a:off x="6096000" y="1597818"/>
            <a:ext cx="5760085" cy="2440782"/>
          </a:xfrm>
          <a:prstGeom prst="rect">
            <a:avLst/>
          </a:prstGeom>
        </p:spPr>
      </p:pic>
    </p:spTree>
    <p:extLst>
      <p:ext uri="{BB962C8B-B14F-4D97-AF65-F5344CB8AC3E}">
        <p14:creationId xmlns:p14="http://schemas.microsoft.com/office/powerpoint/2010/main" val="3020035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4B090-FADD-3323-B4D1-780AFE757ACF}"/>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5C9E9A85-4BCF-4610-0678-2F0BD3858B35}"/>
              </a:ext>
            </a:extLst>
          </p:cNvPr>
          <p:cNvSpPr>
            <a:spLocks noGrp="1"/>
          </p:cNvSpPr>
          <p:nvPr>
            <p:ph type="title"/>
          </p:nvPr>
        </p:nvSpPr>
        <p:spPr>
          <a:xfrm>
            <a:off x="838200" y="720000"/>
            <a:ext cx="10515600" cy="970688"/>
          </a:xfrm>
        </p:spPr>
        <p:txBody>
          <a:bodyPr>
            <a:normAutofit/>
          </a:bodyPr>
          <a:lstStyle/>
          <a:p>
            <a:pPr algn="l"/>
            <a:r>
              <a:rPr lang="en-US" sz="4000" b="1" dirty="0">
                <a:solidFill>
                  <a:srgbClr val="002060"/>
                </a:solidFill>
                <a:latin typeface="+mn-lt"/>
              </a:rPr>
              <a:t>   1. </a:t>
            </a:r>
            <a:r>
              <a:rPr lang="en-US" sz="4000" b="1" dirty="0">
                <a:solidFill>
                  <a:srgbClr val="002060"/>
                </a:solidFill>
                <a:latin typeface="Calibri (Headings)"/>
              </a:rPr>
              <a:t>Survey</a:t>
            </a:r>
          </a:p>
        </p:txBody>
      </p:sp>
      <p:sp>
        <p:nvSpPr>
          <p:cNvPr id="16" name="Subtitle 15">
            <a:extLst>
              <a:ext uri="{FF2B5EF4-FFF2-40B4-BE49-F238E27FC236}">
                <a16:creationId xmlns:a16="http://schemas.microsoft.com/office/drawing/2014/main" id="{DBB68F83-0E2B-8261-55A9-8E376A5166AB}"/>
              </a:ext>
            </a:extLst>
          </p:cNvPr>
          <p:cNvSpPr>
            <a:spLocks noGrp="1"/>
          </p:cNvSpPr>
          <p:nvPr>
            <p:ph idx="1"/>
          </p:nvPr>
        </p:nvSpPr>
        <p:spPr>
          <a:xfrm>
            <a:off x="1203960" y="1786662"/>
            <a:ext cx="10515600" cy="4351338"/>
          </a:xfrm>
        </p:spPr>
        <p:txBody>
          <a:bodyPr>
            <a:noAutofit/>
          </a:bodyPr>
          <a:lstStyle/>
          <a:p>
            <a:pPr marL="514350" indent="-514350">
              <a:lnSpc>
                <a:spcPct val="100000"/>
              </a:lnSpc>
              <a:buFont typeface="+mj-lt"/>
              <a:buAutoNum type="arabicPeriod"/>
            </a:pPr>
            <a:r>
              <a:rPr lang="en-US" sz="2800" dirty="0">
                <a:solidFill>
                  <a:srgbClr val="002060"/>
                </a:solidFill>
                <a:latin typeface="Calibri (Headings)"/>
              </a:rPr>
              <a:t>Trends and overall market situation</a:t>
            </a:r>
          </a:p>
          <a:p>
            <a:pPr marL="514350" indent="-514350" algn="l">
              <a:lnSpc>
                <a:spcPct val="100000"/>
              </a:lnSpc>
              <a:buFont typeface="+mj-lt"/>
              <a:buAutoNum type="arabicPeriod"/>
            </a:pPr>
            <a:r>
              <a:rPr lang="en-US" sz="2800" dirty="0">
                <a:solidFill>
                  <a:srgbClr val="002060"/>
                </a:solidFill>
                <a:latin typeface="Calibri (Headings)"/>
              </a:rPr>
              <a:t>Market survey</a:t>
            </a:r>
          </a:p>
          <a:p>
            <a:pPr marL="514350" indent="-514350" algn="l">
              <a:lnSpc>
                <a:spcPct val="100000"/>
              </a:lnSpc>
              <a:buFont typeface="+mj-lt"/>
              <a:buAutoNum type="arabicPeriod"/>
            </a:pPr>
            <a:r>
              <a:rPr lang="en-US" sz="2800" dirty="0">
                <a:solidFill>
                  <a:srgbClr val="002060"/>
                </a:solidFill>
                <a:latin typeface="Calibri (Headings)"/>
              </a:rPr>
              <a:t>User needs</a:t>
            </a:r>
          </a:p>
          <a:p>
            <a:pPr marL="514350" indent="-514350" algn="l">
              <a:lnSpc>
                <a:spcPct val="100000"/>
              </a:lnSpc>
              <a:buFont typeface="+mj-lt"/>
              <a:buAutoNum type="arabicPeriod"/>
            </a:pPr>
            <a:r>
              <a:rPr lang="en-US" dirty="0">
                <a:solidFill>
                  <a:srgbClr val="002060"/>
                </a:solidFill>
                <a:latin typeface="Calibri (Headings)"/>
              </a:rPr>
              <a:t>Survey scope</a:t>
            </a:r>
            <a:endParaRPr lang="en-US" sz="2800" dirty="0">
              <a:solidFill>
                <a:srgbClr val="002060"/>
              </a:solidFill>
              <a:latin typeface="Calibri (Headings)"/>
            </a:endParaRPr>
          </a:p>
          <a:p>
            <a:pPr marL="514350" indent="-514350" algn="l">
              <a:lnSpc>
                <a:spcPct val="100000"/>
              </a:lnSpc>
              <a:buFont typeface="+mj-lt"/>
              <a:buAutoNum type="arabicPeriod"/>
            </a:pPr>
            <a:endParaRPr lang="en-US" sz="2800" dirty="0">
              <a:solidFill>
                <a:srgbClr val="002060"/>
              </a:solidFill>
              <a:latin typeface="Calibri (Headings)"/>
            </a:endParaRPr>
          </a:p>
          <a:p>
            <a:pPr marL="514350" indent="-514350">
              <a:lnSpc>
                <a:spcPct val="100000"/>
              </a:lnSpc>
              <a:buFont typeface="+mj-lt"/>
              <a:buAutoNum type="arabicPeriod"/>
            </a:pPr>
            <a:endParaRPr lang="en-US" sz="2800" dirty="0">
              <a:solidFill>
                <a:srgbClr val="002060"/>
              </a:solidFill>
              <a:latin typeface="Calibri (Headings)"/>
            </a:endParaRPr>
          </a:p>
        </p:txBody>
      </p:sp>
      <p:sp>
        <p:nvSpPr>
          <p:cNvPr id="2" name="Rectangle 1">
            <a:extLst>
              <a:ext uri="{FF2B5EF4-FFF2-40B4-BE49-F238E27FC236}">
                <a16:creationId xmlns:a16="http://schemas.microsoft.com/office/drawing/2014/main" id="{71BA8060-35A6-6460-1D1D-653B4587C66E}"/>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4">
            <a:extLst>
              <a:ext uri="{FF2B5EF4-FFF2-40B4-BE49-F238E27FC236}">
                <a16:creationId xmlns:a16="http://schemas.microsoft.com/office/drawing/2014/main" id="{D27697B1-BFEE-001F-8CFC-F7634ED83400}"/>
              </a:ext>
            </a:extLst>
          </p:cNvPr>
          <p:cNvSpPr txBox="1">
            <a:spLocks/>
          </p:cNvSpPr>
          <p:nvPr/>
        </p:nvSpPr>
        <p:spPr>
          <a:xfrm>
            <a:off x="0" y="0"/>
            <a:ext cx="10917936"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mn-lt"/>
              </a:rPr>
              <a:t>   Survey, determination of requirements and ideas</a:t>
            </a:r>
          </a:p>
        </p:txBody>
      </p:sp>
    </p:spTree>
    <p:extLst>
      <p:ext uri="{BB962C8B-B14F-4D97-AF65-F5344CB8AC3E}">
        <p14:creationId xmlns:p14="http://schemas.microsoft.com/office/powerpoint/2010/main" val="11951308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45760-B171-EB9E-FFB9-DB69820BEC34}"/>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6D176272-FF50-9A5E-B8F9-FD49164F9BEC}"/>
              </a:ext>
            </a:extLst>
          </p:cNvPr>
          <p:cNvSpPr>
            <a:spLocks noGrp="1"/>
          </p:cNvSpPr>
          <p:nvPr>
            <p:ph type="body" sz="half" idx="2"/>
          </p:nvPr>
        </p:nvSpPr>
        <p:spPr>
          <a:xfrm>
            <a:off x="475488" y="988218"/>
            <a:ext cx="5620512" cy="4881563"/>
          </a:xfrm>
        </p:spPr>
        <p:txBody>
          <a:bodyPr>
            <a:normAutofit/>
          </a:bodyPr>
          <a:lstStyle/>
          <a:p>
            <a:pPr marL="342900" indent="-342900">
              <a:buFont typeface="Arial" panose="020B0604020202020204" pitchFamily="34" charset="0"/>
              <a:buChar char="•"/>
            </a:pPr>
            <a:r>
              <a:rPr lang="en-US" sz="20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User table: Used to store user </a:t>
            </a:r>
            <a:r>
              <a:rPr lang="en-US" sz="2000" b="1" i="1" kern="100" dirty="0" err="1">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infomation</a:t>
            </a:r>
            <a:endParaRPr lang="en-US" sz="20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US" sz="2000" b="1" i="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Bid table: </a:t>
            </a:r>
            <a:r>
              <a:rPr lang="en-US" sz="20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Used to store information about bids</a:t>
            </a:r>
            <a:endParaRPr lang="en-US" sz="2000" b="1" i="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US" sz="20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Item table: User to store information about items</a:t>
            </a:r>
          </a:p>
          <a:p>
            <a:pPr marL="342900" indent="-342900">
              <a:buFont typeface="Arial" panose="020B0604020202020204" pitchFamily="34" charset="0"/>
              <a:buChar char="•"/>
            </a:pPr>
            <a:r>
              <a:rPr lang="en-US" sz="2000" b="1" i="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Category table: </a:t>
            </a:r>
            <a:r>
              <a:rPr lang="en-US" sz="20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Used to store information about item categories</a:t>
            </a:r>
            <a:endParaRPr lang="en-US" sz="2000" b="1" i="1" kern="1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US" sz="20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Notification table: Used to store information about notifications</a:t>
            </a:r>
          </a:p>
          <a:p>
            <a:pPr marL="342900" indent="-342900">
              <a:buFont typeface="Arial" panose="020B0604020202020204" pitchFamily="34" charset="0"/>
              <a:buChar char="•"/>
            </a:pPr>
            <a:r>
              <a:rPr lang="en-US" sz="20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Rating table: Used to store assessment </a:t>
            </a:r>
            <a:r>
              <a:rPr lang="en-US" sz="2000" b="1" i="1" kern="100" dirty="0" err="1">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infomation</a:t>
            </a:r>
            <a:endParaRPr lang="en-US" sz="20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EA4A312F-AE88-77D0-A804-DA90BE073CB9}"/>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19013978-C760-38F8-1AAD-0014D97E7547}"/>
              </a:ext>
            </a:extLst>
          </p:cNvPr>
          <p:cNvSpPr txBox="1">
            <a:spLocks/>
          </p:cNvSpPr>
          <p:nvPr/>
        </p:nvSpPr>
        <p:spPr>
          <a:xfrm>
            <a:off x="-1" y="0"/>
            <a:ext cx="7084291"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a:t>
            </a:r>
            <a:r>
              <a:rPr lang="en-US" sz="4000" b="1" dirty="0">
                <a:solidFill>
                  <a:srgbClr val="FFFF00"/>
                </a:solidFill>
                <a:latin typeface="Calibri (Headings)"/>
              </a:rPr>
              <a:t>2. Database design</a:t>
            </a:r>
          </a:p>
        </p:txBody>
      </p:sp>
      <p:pic>
        <p:nvPicPr>
          <p:cNvPr id="2" name="Picture 1">
            <a:extLst>
              <a:ext uri="{FF2B5EF4-FFF2-40B4-BE49-F238E27FC236}">
                <a16:creationId xmlns:a16="http://schemas.microsoft.com/office/drawing/2014/main" id="{DD9DF732-4D0B-AB9F-3451-9A1D437F5D06}"/>
              </a:ext>
            </a:extLst>
          </p:cNvPr>
          <p:cNvPicPr>
            <a:picLocks noChangeAspect="1"/>
          </p:cNvPicPr>
          <p:nvPr/>
        </p:nvPicPr>
        <p:blipFill>
          <a:blip r:embed="rId2"/>
          <a:stretch>
            <a:fillRect/>
          </a:stretch>
        </p:blipFill>
        <p:spPr>
          <a:xfrm>
            <a:off x="5956427" y="1114741"/>
            <a:ext cx="5760085" cy="4628515"/>
          </a:xfrm>
          <a:prstGeom prst="rect">
            <a:avLst/>
          </a:prstGeom>
        </p:spPr>
      </p:pic>
    </p:spTree>
    <p:extLst>
      <p:ext uri="{BB962C8B-B14F-4D97-AF65-F5344CB8AC3E}">
        <p14:creationId xmlns:p14="http://schemas.microsoft.com/office/powerpoint/2010/main" val="19622745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72CDA-12FC-5EAB-2285-F58DE3A3744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90AF7A2-CA9A-90AE-46E5-3108A147D262}"/>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4">
            <a:extLst>
              <a:ext uri="{FF2B5EF4-FFF2-40B4-BE49-F238E27FC236}">
                <a16:creationId xmlns:a16="http://schemas.microsoft.com/office/drawing/2014/main" id="{920576D0-C99A-DF71-6091-C7BF96AC06A8}"/>
              </a:ext>
            </a:extLst>
          </p:cNvPr>
          <p:cNvSpPr>
            <a:spLocks noGrp="1"/>
          </p:cNvSpPr>
          <p:nvPr>
            <p:ph type="ctrTitle"/>
          </p:nvPr>
        </p:nvSpPr>
        <p:spPr>
          <a:xfrm>
            <a:off x="0" y="0"/>
            <a:ext cx="6096000" cy="720000"/>
          </a:xfrm>
        </p:spPr>
        <p:txBody>
          <a:bodyPr>
            <a:normAutofit/>
          </a:bodyPr>
          <a:lstStyle/>
          <a:p>
            <a:pPr algn="l"/>
            <a:r>
              <a:rPr lang="en-US" sz="4000" b="1" dirty="0">
                <a:solidFill>
                  <a:schemeClr val="bg1"/>
                </a:solidFill>
                <a:latin typeface="+mn-lt"/>
              </a:rPr>
              <a:t>   </a:t>
            </a:r>
            <a:r>
              <a:rPr lang="en-US" sz="4000" b="1" dirty="0">
                <a:solidFill>
                  <a:schemeClr val="bg1"/>
                </a:solidFill>
                <a:latin typeface="Calibri (Headings)"/>
              </a:rPr>
              <a:t>Contents</a:t>
            </a:r>
          </a:p>
        </p:txBody>
      </p:sp>
      <p:sp>
        <p:nvSpPr>
          <p:cNvPr id="16" name="Subtitle 15">
            <a:extLst>
              <a:ext uri="{FF2B5EF4-FFF2-40B4-BE49-F238E27FC236}">
                <a16:creationId xmlns:a16="http://schemas.microsoft.com/office/drawing/2014/main" id="{BA3E0505-9CE9-2258-914A-0354191696F3}"/>
              </a:ext>
            </a:extLst>
          </p:cNvPr>
          <p:cNvSpPr>
            <a:spLocks noGrp="1"/>
          </p:cNvSpPr>
          <p:nvPr>
            <p:ph type="subTitle" idx="1"/>
          </p:nvPr>
        </p:nvSpPr>
        <p:spPr>
          <a:xfrm>
            <a:off x="1524000" y="1087438"/>
            <a:ext cx="9144000" cy="3301682"/>
          </a:xfrm>
        </p:spPr>
        <p:txBody>
          <a:bodyPr>
            <a:noAutofit/>
          </a:bodyPr>
          <a:lstStyle/>
          <a:p>
            <a:pPr marL="342900" indent="-342900" algn="l">
              <a:buFont typeface="Wingdings" panose="05000000000000000000" pitchFamily="2" charset="2"/>
              <a:buChar char="§"/>
            </a:pPr>
            <a:r>
              <a:rPr lang="en-US" sz="2800" dirty="0">
                <a:solidFill>
                  <a:srgbClr val="002060"/>
                </a:solidFill>
                <a:latin typeface="Calibri (Headings)"/>
              </a:rPr>
              <a:t>P1. Survey, determination of requirements and ideas</a:t>
            </a:r>
          </a:p>
          <a:p>
            <a:pPr marL="342900" indent="-342900" algn="l">
              <a:lnSpc>
                <a:spcPct val="200000"/>
              </a:lnSpc>
              <a:buFont typeface="Wingdings" panose="05000000000000000000" pitchFamily="2" charset="2"/>
              <a:buChar char="§"/>
            </a:pPr>
            <a:r>
              <a:rPr lang="en-US" sz="2800" dirty="0">
                <a:solidFill>
                  <a:srgbClr val="002060"/>
                </a:solidFill>
                <a:latin typeface="Calibri (Headings)"/>
              </a:rPr>
              <a:t>P2. System analysis and design</a:t>
            </a:r>
          </a:p>
          <a:p>
            <a:pPr marL="342900" indent="-342900" algn="l">
              <a:lnSpc>
                <a:spcPct val="200000"/>
              </a:lnSpc>
              <a:buFont typeface="Wingdings" panose="05000000000000000000" pitchFamily="2" charset="2"/>
              <a:buChar char="§"/>
            </a:pPr>
            <a:r>
              <a:rPr lang="en-US" sz="2800" dirty="0">
                <a:solidFill>
                  <a:srgbClr val="FF0000"/>
                </a:solidFill>
                <a:latin typeface="Calibri (Headings)"/>
              </a:rPr>
              <a:t>P3. Deployment</a:t>
            </a:r>
          </a:p>
          <a:p>
            <a:pPr marL="342900" indent="-342900" algn="l">
              <a:lnSpc>
                <a:spcPct val="200000"/>
              </a:lnSpc>
              <a:buFont typeface="Wingdings" panose="05000000000000000000" pitchFamily="2" charset="2"/>
              <a:buChar char="§"/>
            </a:pPr>
            <a:r>
              <a:rPr lang="en-US" sz="2800" dirty="0">
                <a:solidFill>
                  <a:srgbClr val="002060"/>
                </a:solidFill>
                <a:latin typeface="Calibri (Headings)"/>
              </a:rPr>
              <a:t>P4. Demo</a:t>
            </a:r>
          </a:p>
          <a:p>
            <a:pPr algn="l"/>
            <a:endParaRPr lang="en-US" sz="2800" dirty="0">
              <a:solidFill>
                <a:srgbClr val="002060"/>
              </a:solidFill>
              <a:latin typeface="Calibri (Headings)"/>
            </a:endParaRPr>
          </a:p>
          <a:p>
            <a:endParaRPr lang="en-US" sz="2800" dirty="0">
              <a:solidFill>
                <a:srgbClr val="002060"/>
              </a:solidFill>
              <a:latin typeface="Calibri (Headings)"/>
            </a:endParaRPr>
          </a:p>
        </p:txBody>
      </p:sp>
    </p:spTree>
    <p:extLst>
      <p:ext uri="{BB962C8B-B14F-4D97-AF65-F5344CB8AC3E}">
        <p14:creationId xmlns:p14="http://schemas.microsoft.com/office/powerpoint/2010/main" val="3015578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D9C90-D129-136E-A521-5FCCF2A3257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FD83422-560B-17ED-49F0-00C528B974B5}"/>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4">
            <a:extLst>
              <a:ext uri="{FF2B5EF4-FFF2-40B4-BE49-F238E27FC236}">
                <a16:creationId xmlns:a16="http://schemas.microsoft.com/office/drawing/2014/main" id="{C4A320F1-28D2-035C-9292-5DE703E3EABA}"/>
              </a:ext>
            </a:extLst>
          </p:cNvPr>
          <p:cNvSpPr>
            <a:spLocks noGrp="1"/>
          </p:cNvSpPr>
          <p:nvPr>
            <p:ph type="ctrTitle"/>
          </p:nvPr>
        </p:nvSpPr>
        <p:spPr>
          <a:xfrm>
            <a:off x="0" y="0"/>
            <a:ext cx="6096000" cy="720000"/>
          </a:xfrm>
        </p:spPr>
        <p:txBody>
          <a:bodyPr>
            <a:normAutofit/>
          </a:bodyPr>
          <a:lstStyle/>
          <a:p>
            <a:pPr algn="l"/>
            <a:r>
              <a:rPr lang="en-US" sz="4000" b="1" dirty="0">
                <a:solidFill>
                  <a:schemeClr val="bg1"/>
                </a:solidFill>
                <a:latin typeface="+mn-lt"/>
              </a:rPr>
              <a:t>   </a:t>
            </a:r>
            <a:r>
              <a:rPr lang="en-US" sz="4000" b="1" dirty="0">
                <a:solidFill>
                  <a:schemeClr val="bg1"/>
                </a:solidFill>
                <a:latin typeface="Calibri (Headings)"/>
              </a:rPr>
              <a:t>Contents</a:t>
            </a:r>
          </a:p>
        </p:txBody>
      </p:sp>
      <p:sp>
        <p:nvSpPr>
          <p:cNvPr id="16" name="Subtitle 15">
            <a:extLst>
              <a:ext uri="{FF2B5EF4-FFF2-40B4-BE49-F238E27FC236}">
                <a16:creationId xmlns:a16="http://schemas.microsoft.com/office/drawing/2014/main" id="{43B0A799-55BD-6B8B-156A-118A2C89F219}"/>
              </a:ext>
            </a:extLst>
          </p:cNvPr>
          <p:cNvSpPr>
            <a:spLocks noGrp="1"/>
          </p:cNvSpPr>
          <p:nvPr>
            <p:ph type="subTitle" idx="1"/>
          </p:nvPr>
        </p:nvSpPr>
        <p:spPr>
          <a:xfrm>
            <a:off x="1524000" y="1087438"/>
            <a:ext cx="9144000" cy="3301682"/>
          </a:xfrm>
        </p:spPr>
        <p:txBody>
          <a:bodyPr>
            <a:noAutofit/>
          </a:bodyPr>
          <a:lstStyle/>
          <a:p>
            <a:pPr marL="342900" indent="-342900" algn="l">
              <a:buFont typeface="Wingdings" panose="05000000000000000000" pitchFamily="2" charset="2"/>
              <a:buChar char="§"/>
            </a:pPr>
            <a:r>
              <a:rPr lang="en-US" sz="2800" dirty="0">
                <a:solidFill>
                  <a:srgbClr val="002060"/>
                </a:solidFill>
                <a:latin typeface="Calibri (Headings)"/>
              </a:rPr>
              <a:t>P1. Survey, determination of requirements and ideas</a:t>
            </a:r>
          </a:p>
          <a:p>
            <a:pPr marL="342900" indent="-342900" algn="l">
              <a:lnSpc>
                <a:spcPct val="200000"/>
              </a:lnSpc>
              <a:buFont typeface="Wingdings" panose="05000000000000000000" pitchFamily="2" charset="2"/>
              <a:buChar char="§"/>
            </a:pPr>
            <a:r>
              <a:rPr lang="en-US" sz="2800" dirty="0">
                <a:solidFill>
                  <a:srgbClr val="002060"/>
                </a:solidFill>
                <a:latin typeface="Calibri (Headings)"/>
              </a:rPr>
              <a:t>P2. System analysis and design</a:t>
            </a:r>
          </a:p>
          <a:p>
            <a:pPr marL="342900" indent="-342900" algn="l">
              <a:lnSpc>
                <a:spcPct val="200000"/>
              </a:lnSpc>
              <a:buFont typeface="Wingdings" panose="05000000000000000000" pitchFamily="2" charset="2"/>
              <a:buChar char="§"/>
            </a:pPr>
            <a:r>
              <a:rPr lang="en-US" sz="2800" dirty="0">
                <a:solidFill>
                  <a:srgbClr val="FF0000"/>
                </a:solidFill>
                <a:latin typeface="Calibri (Headings)"/>
              </a:rPr>
              <a:t>P3. Demo</a:t>
            </a:r>
          </a:p>
          <a:p>
            <a:pPr algn="l"/>
            <a:endParaRPr lang="en-US" sz="2800" dirty="0">
              <a:solidFill>
                <a:srgbClr val="002060"/>
              </a:solidFill>
              <a:latin typeface="Calibri (Headings)"/>
            </a:endParaRPr>
          </a:p>
          <a:p>
            <a:endParaRPr lang="en-US" sz="2800" dirty="0">
              <a:solidFill>
                <a:srgbClr val="002060"/>
              </a:solidFill>
              <a:latin typeface="Calibri (Headings)"/>
            </a:endParaRPr>
          </a:p>
        </p:txBody>
      </p:sp>
    </p:spTree>
    <p:extLst>
      <p:ext uri="{BB962C8B-B14F-4D97-AF65-F5344CB8AC3E}">
        <p14:creationId xmlns:p14="http://schemas.microsoft.com/office/powerpoint/2010/main" val="29029309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8655532-076B-1E2A-3B80-50FC2E8A6D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253331"/>
            <a:ext cx="4351338" cy="4351338"/>
          </a:xfrm>
        </p:spPr>
      </p:pic>
    </p:spTree>
    <p:extLst>
      <p:ext uri="{BB962C8B-B14F-4D97-AF65-F5344CB8AC3E}">
        <p14:creationId xmlns:p14="http://schemas.microsoft.com/office/powerpoint/2010/main" val="28382333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DAF22-95EA-F82B-3C33-EDFFCB5664F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9057E81-C752-BBEB-BC73-05FFAE988161}"/>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4">
            <a:extLst>
              <a:ext uri="{FF2B5EF4-FFF2-40B4-BE49-F238E27FC236}">
                <a16:creationId xmlns:a16="http://schemas.microsoft.com/office/drawing/2014/main" id="{9B253958-8DE8-BF94-9647-AFC625C6FDC9}"/>
              </a:ext>
            </a:extLst>
          </p:cNvPr>
          <p:cNvSpPr>
            <a:spLocks noGrp="1"/>
          </p:cNvSpPr>
          <p:nvPr>
            <p:ph type="ctrTitle"/>
          </p:nvPr>
        </p:nvSpPr>
        <p:spPr>
          <a:xfrm>
            <a:off x="0" y="0"/>
            <a:ext cx="6096000" cy="720000"/>
          </a:xfrm>
        </p:spPr>
        <p:txBody>
          <a:bodyPr>
            <a:normAutofit/>
          </a:bodyPr>
          <a:lstStyle/>
          <a:p>
            <a:pPr algn="l"/>
            <a:r>
              <a:rPr lang="en-US" sz="4000" b="1" dirty="0">
                <a:solidFill>
                  <a:schemeClr val="bg1"/>
                </a:solidFill>
                <a:latin typeface="Calibri (Headings)"/>
              </a:rPr>
              <a:t>   Conclusion</a:t>
            </a:r>
          </a:p>
        </p:txBody>
      </p:sp>
      <p:sp>
        <p:nvSpPr>
          <p:cNvPr id="16" name="Subtitle 15">
            <a:extLst>
              <a:ext uri="{FF2B5EF4-FFF2-40B4-BE49-F238E27FC236}">
                <a16:creationId xmlns:a16="http://schemas.microsoft.com/office/drawing/2014/main" id="{080AD5B5-AA7A-6AC2-F51D-1D1881325A73}"/>
              </a:ext>
            </a:extLst>
          </p:cNvPr>
          <p:cNvSpPr>
            <a:spLocks noGrp="1"/>
          </p:cNvSpPr>
          <p:nvPr>
            <p:ph type="subTitle" idx="1"/>
          </p:nvPr>
        </p:nvSpPr>
        <p:spPr>
          <a:xfrm>
            <a:off x="1524000" y="1087438"/>
            <a:ext cx="9144000" cy="2341562"/>
          </a:xfrm>
        </p:spPr>
        <p:txBody>
          <a:bodyPr>
            <a:noAutofit/>
          </a:bodyPr>
          <a:lstStyle/>
          <a:p>
            <a:pPr marL="342900" indent="-342900" algn="l">
              <a:buFont typeface="Wingdings" panose="05000000000000000000" pitchFamily="2" charset="2"/>
              <a:buChar char="§"/>
            </a:pPr>
            <a:r>
              <a:rPr lang="en-US" sz="2800" dirty="0">
                <a:solidFill>
                  <a:srgbClr val="FF0000"/>
                </a:solidFill>
                <a:latin typeface="Calibri (Headings)"/>
              </a:rPr>
              <a:t>P1. Conclude</a:t>
            </a:r>
          </a:p>
          <a:p>
            <a:pPr marL="342900" indent="-342900" algn="l">
              <a:lnSpc>
                <a:spcPct val="200000"/>
              </a:lnSpc>
              <a:buFont typeface="Wingdings" panose="05000000000000000000" pitchFamily="2" charset="2"/>
              <a:buChar char="§"/>
            </a:pPr>
            <a:r>
              <a:rPr lang="en-US" sz="2800" dirty="0">
                <a:solidFill>
                  <a:srgbClr val="002060"/>
                </a:solidFill>
                <a:latin typeface="Calibri (Headings)"/>
              </a:rPr>
              <a:t>P2. Directions for project development</a:t>
            </a:r>
          </a:p>
          <a:p>
            <a:pPr algn="l"/>
            <a:endParaRPr lang="en-US" sz="2800" dirty="0">
              <a:solidFill>
                <a:srgbClr val="002060"/>
              </a:solidFill>
              <a:latin typeface="Calibri (Headings)"/>
            </a:endParaRPr>
          </a:p>
          <a:p>
            <a:endParaRPr lang="en-US" sz="2800" dirty="0">
              <a:solidFill>
                <a:srgbClr val="002060"/>
              </a:solidFill>
              <a:latin typeface="Calibri (Headings)"/>
            </a:endParaRPr>
          </a:p>
        </p:txBody>
      </p:sp>
    </p:spTree>
    <p:extLst>
      <p:ext uri="{BB962C8B-B14F-4D97-AF65-F5344CB8AC3E}">
        <p14:creationId xmlns:p14="http://schemas.microsoft.com/office/powerpoint/2010/main" val="1149530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21ADB-906A-9345-D0F1-04014B96B1BE}"/>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7D97DDE7-B94D-0B1A-FF9E-27AC72054389}"/>
              </a:ext>
            </a:extLst>
          </p:cNvPr>
          <p:cNvSpPr>
            <a:spLocks noGrp="1"/>
          </p:cNvSpPr>
          <p:nvPr>
            <p:ph type="title"/>
          </p:nvPr>
        </p:nvSpPr>
        <p:spPr>
          <a:xfrm>
            <a:off x="838200" y="720000"/>
            <a:ext cx="10515600" cy="970688"/>
          </a:xfrm>
        </p:spPr>
        <p:txBody>
          <a:bodyPr>
            <a:normAutofit/>
          </a:bodyPr>
          <a:lstStyle/>
          <a:p>
            <a:pPr algn="l"/>
            <a:r>
              <a:rPr lang="en-US" sz="4000" b="1" dirty="0">
                <a:solidFill>
                  <a:srgbClr val="002060"/>
                </a:solidFill>
                <a:effectLst/>
                <a:latin typeface="Calibri (Headings)"/>
                <a:ea typeface="Calibri" panose="020F0502020204030204" pitchFamily="34" charset="0"/>
              </a:rPr>
              <a:t>Conclude</a:t>
            </a:r>
            <a:endParaRPr lang="en-US" sz="4000" b="1" dirty="0">
              <a:solidFill>
                <a:srgbClr val="002060"/>
              </a:solidFill>
              <a:latin typeface="Calibri (Headings)"/>
            </a:endParaRPr>
          </a:p>
        </p:txBody>
      </p:sp>
      <p:sp>
        <p:nvSpPr>
          <p:cNvPr id="2" name="Content Placeholder 1">
            <a:extLst>
              <a:ext uri="{FF2B5EF4-FFF2-40B4-BE49-F238E27FC236}">
                <a16:creationId xmlns:a16="http://schemas.microsoft.com/office/drawing/2014/main" id="{1A6A5573-68F5-EEDC-F7E8-F58BE6D008F8}"/>
              </a:ext>
            </a:extLst>
          </p:cNvPr>
          <p:cNvSpPr>
            <a:spLocks noGrp="1"/>
          </p:cNvSpPr>
          <p:nvPr>
            <p:ph idx="1"/>
          </p:nvPr>
        </p:nvSpPr>
        <p:spPr>
          <a:xfrm>
            <a:off x="1060704" y="1825625"/>
            <a:ext cx="10293096" cy="4351338"/>
          </a:xfrm>
        </p:spPr>
        <p:txBody>
          <a:bodyPr/>
          <a:lstStyle/>
          <a:p>
            <a:pPr marL="0" indent="0" algn="just">
              <a:buNone/>
            </a:pPr>
            <a:r>
              <a:rPr lang="en-US" dirty="0">
                <a:solidFill>
                  <a:srgbClr val="002060"/>
                </a:solidFill>
              </a:rPr>
              <a:t>Although there have been many efforts to understand the knowledge learned, combined with searching specialized documents, due to limitations in time, ability and experience, certain shortcomings cannot be avoided and should be addressed.</a:t>
            </a:r>
          </a:p>
          <a:p>
            <a:pPr algn="just"/>
            <a:r>
              <a:rPr lang="en-US" dirty="0">
                <a:solidFill>
                  <a:srgbClr val="002060"/>
                </a:solidFill>
              </a:rPr>
              <a:t>Learn: Master ASP.NET Core, Entity Framework, and ReactJS for web programming and database management.</a:t>
            </a:r>
          </a:p>
          <a:p>
            <a:pPr algn="just"/>
            <a:r>
              <a:rPr lang="en-US" dirty="0">
                <a:solidFill>
                  <a:srgbClr val="002060"/>
                </a:solidFill>
              </a:rPr>
              <a:t>Apply: Build experimental applications for the online auction website.</a:t>
            </a:r>
          </a:p>
          <a:p>
            <a:pPr algn="just"/>
            <a:r>
              <a:rPr lang="en-US" dirty="0">
                <a:solidFill>
                  <a:srgbClr val="002060"/>
                </a:solidFill>
              </a:rPr>
              <a:t>Features: Implement basic functions (registration, login, auction) and advanced features (evaluation, notifications, automation).</a:t>
            </a:r>
          </a:p>
        </p:txBody>
      </p:sp>
      <p:sp>
        <p:nvSpPr>
          <p:cNvPr id="3" name="Rectangle 2">
            <a:extLst>
              <a:ext uri="{FF2B5EF4-FFF2-40B4-BE49-F238E27FC236}">
                <a16:creationId xmlns:a16="http://schemas.microsoft.com/office/drawing/2014/main" id="{9031B855-CD22-295C-9630-B168FED29112}"/>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4">
            <a:extLst>
              <a:ext uri="{FF2B5EF4-FFF2-40B4-BE49-F238E27FC236}">
                <a16:creationId xmlns:a16="http://schemas.microsoft.com/office/drawing/2014/main" id="{3ABD1D00-3AD4-1D5C-A966-EB7D724BBC5B}"/>
              </a:ext>
            </a:extLst>
          </p:cNvPr>
          <p:cNvSpPr txBox="1">
            <a:spLocks/>
          </p:cNvSpPr>
          <p:nvPr/>
        </p:nvSpPr>
        <p:spPr>
          <a:xfrm>
            <a:off x="0" y="0"/>
            <a:ext cx="6096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alibri (Headings)"/>
              </a:rPr>
              <a:t>   Introduction</a:t>
            </a:r>
          </a:p>
        </p:txBody>
      </p:sp>
    </p:spTree>
    <p:extLst>
      <p:ext uri="{BB962C8B-B14F-4D97-AF65-F5344CB8AC3E}">
        <p14:creationId xmlns:p14="http://schemas.microsoft.com/office/powerpoint/2010/main" val="37327574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F8C55-2E09-6654-4882-6C4127BD968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FB00BA0-4606-C53F-054D-52D4A710A133}"/>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4">
            <a:extLst>
              <a:ext uri="{FF2B5EF4-FFF2-40B4-BE49-F238E27FC236}">
                <a16:creationId xmlns:a16="http://schemas.microsoft.com/office/drawing/2014/main" id="{86C62438-2E91-0E9D-D960-61FAC2C0D925}"/>
              </a:ext>
            </a:extLst>
          </p:cNvPr>
          <p:cNvSpPr>
            <a:spLocks noGrp="1"/>
          </p:cNvSpPr>
          <p:nvPr>
            <p:ph type="ctrTitle"/>
          </p:nvPr>
        </p:nvSpPr>
        <p:spPr>
          <a:xfrm>
            <a:off x="0" y="0"/>
            <a:ext cx="6096000" cy="720000"/>
          </a:xfrm>
        </p:spPr>
        <p:txBody>
          <a:bodyPr>
            <a:normAutofit/>
          </a:bodyPr>
          <a:lstStyle/>
          <a:p>
            <a:pPr algn="l"/>
            <a:r>
              <a:rPr lang="en-US" sz="4000" b="1" dirty="0">
                <a:solidFill>
                  <a:schemeClr val="bg1"/>
                </a:solidFill>
              </a:rPr>
              <a:t>   Conclusion</a:t>
            </a:r>
          </a:p>
        </p:txBody>
      </p:sp>
      <p:sp>
        <p:nvSpPr>
          <p:cNvPr id="16" name="Subtitle 15">
            <a:extLst>
              <a:ext uri="{FF2B5EF4-FFF2-40B4-BE49-F238E27FC236}">
                <a16:creationId xmlns:a16="http://schemas.microsoft.com/office/drawing/2014/main" id="{F45A42F5-75F6-6592-A712-67FF014AAAC5}"/>
              </a:ext>
            </a:extLst>
          </p:cNvPr>
          <p:cNvSpPr>
            <a:spLocks noGrp="1"/>
          </p:cNvSpPr>
          <p:nvPr>
            <p:ph type="subTitle" idx="1"/>
          </p:nvPr>
        </p:nvSpPr>
        <p:spPr>
          <a:xfrm>
            <a:off x="1524000" y="1087438"/>
            <a:ext cx="9144000" cy="2341562"/>
          </a:xfrm>
        </p:spPr>
        <p:txBody>
          <a:bodyPr>
            <a:noAutofit/>
          </a:bodyPr>
          <a:lstStyle/>
          <a:p>
            <a:pPr marL="342900" indent="-342900" algn="l">
              <a:buFont typeface="Wingdings" panose="05000000000000000000" pitchFamily="2" charset="2"/>
              <a:buChar char="§"/>
            </a:pPr>
            <a:r>
              <a:rPr lang="en-US" sz="2800" dirty="0">
                <a:solidFill>
                  <a:srgbClr val="002060"/>
                </a:solidFill>
                <a:latin typeface="Calibri (Headings)"/>
              </a:rPr>
              <a:t>P1. Conclude</a:t>
            </a:r>
          </a:p>
          <a:p>
            <a:pPr marL="342900" indent="-342900" algn="l">
              <a:lnSpc>
                <a:spcPct val="200000"/>
              </a:lnSpc>
              <a:buFont typeface="Wingdings" panose="05000000000000000000" pitchFamily="2" charset="2"/>
              <a:buChar char="§"/>
            </a:pPr>
            <a:r>
              <a:rPr lang="en-US" sz="2800" dirty="0">
                <a:solidFill>
                  <a:srgbClr val="FF0000"/>
                </a:solidFill>
                <a:latin typeface="Calibri (Headings)"/>
              </a:rPr>
              <a:t>P2. Directions for project development</a:t>
            </a:r>
          </a:p>
          <a:p>
            <a:pPr algn="l"/>
            <a:endParaRPr lang="en-US" sz="2800" dirty="0">
              <a:solidFill>
                <a:srgbClr val="002060"/>
              </a:solidFill>
              <a:latin typeface="Calibri (Headings)"/>
            </a:endParaRPr>
          </a:p>
          <a:p>
            <a:endParaRPr lang="en-US" sz="2800" dirty="0">
              <a:solidFill>
                <a:srgbClr val="002060"/>
              </a:solidFill>
              <a:latin typeface="Calibri (Headings)"/>
            </a:endParaRPr>
          </a:p>
        </p:txBody>
      </p:sp>
    </p:spTree>
    <p:extLst>
      <p:ext uri="{BB962C8B-B14F-4D97-AF65-F5344CB8AC3E}">
        <p14:creationId xmlns:p14="http://schemas.microsoft.com/office/powerpoint/2010/main" val="31009464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DEAFF-160E-8272-DC7F-A48DB23D526E}"/>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4C88F238-BE72-9096-4A09-A05A3977D9CB}"/>
              </a:ext>
            </a:extLst>
          </p:cNvPr>
          <p:cNvSpPr>
            <a:spLocks noGrp="1"/>
          </p:cNvSpPr>
          <p:nvPr>
            <p:ph type="title"/>
          </p:nvPr>
        </p:nvSpPr>
        <p:spPr>
          <a:xfrm>
            <a:off x="838200" y="720000"/>
            <a:ext cx="10515600" cy="970688"/>
          </a:xfrm>
        </p:spPr>
        <p:txBody>
          <a:bodyPr>
            <a:normAutofit/>
          </a:bodyPr>
          <a:lstStyle/>
          <a:p>
            <a:pPr algn="l"/>
            <a:r>
              <a:rPr lang="en-US" sz="4000" b="1" dirty="0">
                <a:solidFill>
                  <a:srgbClr val="002060"/>
                </a:solidFill>
                <a:effectLst/>
                <a:latin typeface="Calibri (Headings)"/>
                <a:ea typeface="Calibri" panose="020F0502020204030204" pitchFamily="34" charset="0"/>
              </a:rPr>
              <a:t>Directions for project development</a:t>
            </a:r>
            <a:endParaRPr lang="en-US" sz="4000" b="1" dirty="0">
              <a:solidFill>
                <a:srgbClr val="002060"/>
              </a:solidFill>
              <a:latin typeface="Calibri (Headings)"/>
            </a:endParaRPr>
          </a:p>
        </p:txBody>
      </p:sp>
      <p:sp>
        <p:nvSpPr>
          <p:cNvPr id="2" name="Content Placeholder 1">
            <a:extLst>
              <a:ext uri="{FF2B5EF4-FFF2-40B4-BE49-F238E27FC236}">
                <a16:creationId xmlns:a16="http://schemas.microsoft.com/office/drawing/2014/main" id="{435F712E-6DFB-BE4E-AF1D-5F58EC36B5A9}"/>
              </a:ext>
            </a:extLst>
          </p:cNvPr>
          <p:cNvSpPr>
            <a:spLocks noGrp="1"/>
          </p:cNvSpPr>
          <p:nvPr>
            <p:ph idx="1"/>
          </p:nvPr>
        </p:nvSpPr>
        <p:spPr>
          <a:xfrm>
            <a:off x="1060704" y="1825625"/>
            <a:ext cx="10293096" cy="4351338"/>
          </a:xfrm>
        </p:spPr>
        <p:txBody>
          <a:bodyPr>
            <a:normAutofit lnSpcReduction="10000"/>
          </a:bodyPr>
          <a:lstStyle/>
          <a:p>
            <a:pPr algn="just"/>
            <a:r>
              <a:rPr lang="en-US" dirty="0">
                <a:solidFill>
                  <a:srgbClr val="002060"/>
                </a:solidFill>
              </a:rPr>
              <a:t>Live Auction System: Enable real-time bidding for an interactive experience.</a:t>
            </a:r>
          </a:p>
          <a:p>
            <a:pPr algn="just"/>
            <a:r>
              <a:rPr lang="en-US" dirty="0">
                <a:solidFill>
                  <a:srgbClr val="002060"/>
                </a:solidFill>
              </a:rPr>
              <a:t>Robust Rating System: Expand reviews to cover product quality, delivery speed, and customer service.</a:t>
            </a:r>
          </a:p>
          <a:p>
            <a:pPr algn="just"/>
            <a:r>
              <a:rPr lang="en-US" dirty="0">
                <a:solidFill>
                  <a:srgbClr val="002060"/>
                </a:solidFill>
              </a:rPr>
              <a:t>Enhanced Notifications: Send notifications via email or text messages.</a:t>
            </a:r>
          </a:p>
          <a:p>
            <a:pPr algn="just"/>
            <a:r>
              <a:rPr lang="en-US" dirty="0">
                <a:solidFill>
                  <a:srgbClr val="002060"/>
                </a:solidFill>
              </a:rPr>
              <a:t>Advanced Search Options: Implement category-based, price range, and location-based searches.</a:t>
            </a:r>
          </a:p>
          <a:p>
            <a:pPr algn="just"/>
            <a:r>
              <a:rPr lang="en-US" dirty="0">
                <a:solidFill>
                  <a:srgbClr val="002060"/>
                </a:solidFill>
              </a:rPr>
              <a:t>Security Measures: Consider two-factor authentication, data encryption, and role-based access.</a:t>
            </a:r>
          </a:p>
        </p:txBody>
      </p:sp>
      <p:sp>
        <p:nvSpPr>
          <p:cNvPr id="3" name="Rectangle 2">
            <a:extLst>
              <a:ext uri="{FF2B5EF4-FFF2-40B4-BE49-F238E27FC236}">
                <a16:creationId xmlns:a16="http://schemas.microsoft.com/office/drawing/2014/main" id="{C401BF16-750C-6926-698D-5249A7D88F3C}"/>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4">
            <a:extLst>
              <a:ext uri="{FF2B5EF4-FFF2-40B4-BE49-F238E27FC236}">
                <a16:creationId xmlns:a16="http://schemas.microsoft.com/office/drawing/2014/main" id="{4A2A83E1-803E-0FB3-AAD6-220A4EA0C4FB}"/>
              </a:ext>
            </a:extLst>
          </p:cNvPr>
          <p:cNvSpPr txBox="1">
            <a:spLocks/>
          </p:cNvSpPr>
          <p:nvPr/>
        </p:nvSpPr>
        <p:spPr>
          <a:xfrm>
            <a:off x="0" y="0"/>
            <a:ext cx="6096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mn-lt"/>
              </a:rPr>
              <a:t>   </a:t>
            </a:r>
            <a:r>
              <a:rPr lang="en-US" sz="4000" b="1" dirty="0">
                <a:solidFill>
                  <a:schemeClr val="bg1"/>
                </a:solidFill>
                <a:latin typeface="Calibri (Headings)"/>
              </a:rPr>
              <a:t>Introduction</a:t>
            </a:r>
          </a:p>
        </p:txBody>
      </p:sp>
    </p:spTree>
    <p:extLst>
      <p:ext uri="{BB962C8B-B14F-4D97-AF65-F5344CB8AC3E}">
        <p14:creationId xmlns:p14="http://schemas.microsoft.com/office/powerpoint/2010/main" val="38500522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BED69-D3ED-CCF5-0D4D-2306C60D09B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7BF0E02-78E3-F678-60D9-F9213300CBB4}"/>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4">
            <a:extLst>
              <a:ext uri="{FF2B5EF4-FFF2-40B4-BE49-F238E27FC236}">
                <a16:creationId xmlns:a16="http://schemas.microsoft.com/office/drawing/2014/main" id="{C30BA250-B6AC-AB83-A3C9-F85F6320136A}"/>
              </a:ext>
            </a:extLst>
          </p:cNvPr>
          <p:cNvSpPr>
            <a:spLocks noGrp="1"/>
          </p:cNvSpPr>
          <p:nvPr>
            <p:ph type="ctrTitle"/>
          </p:nvPr>
        </p:nvSpPr>
        <p:spPr>
          <a:xfrm>
            <a:off x="0" y="0"/>
            <a:ext cx="6096000" cy="720000"/>
          </a:xfrm>
        </p:spPr>
        <p:txBody>
          <a:bodyPr>
            <a:normAutofit/>
          </a:bodyPr>
          <a:lstStyle/>
          <a:p>
            <a:pPr algn="l"/>
            <a:r>
              <a:rPr lang="en-US" sz="4000" b="1" dirty="0">
                <a:solidFill>
                  <a:schemeClr val="bg1"/>
                </a:solidFill>
                <a:latin typeface="Calibri (Headings)"/>
              </a:rPr>
              <a:t>   References</a:t>
            </a:r>
          </a:p>
        </p:txBody>
      </p:sp>
      <p:sp>
        <p:nvSpPr>
          <p:cNvPr id="16" name="Subtitle 15">
            <a:extLst>
              <a:ext uri="{FF2B5EF4-FFF2-40B4-BE49-F238E27FC236}">
                <a16:creationId xmlns:a16="http://schemas.microsoft.com/office/drawing/2014/main" id="{20915352-E088-07C7-5B87-1746B111D211}"/>
              </a:ext>
            </a:extLst>
          </p:cNvPr>
          <p:cNvSpPr>
            <a:spLocks noGrp="1"/>
          </p:cNvSpPr>
          <p:nvPr>
            <p:ph type="subTitle" idx="1"/>
          </p:nvPr>
        </p:nvSpPr>
        <p:spPr>
          <a:xfrm>
            <a:off x="1524000" y="1115568"/>
            <a:ext cx="9144000" cy="5504688"/>
          </a:xfrm>
        </p:spPr>
        <p:txBody>
          <a:bodyPr/>
          <a:lstStyle/>
          <a:p>
            <a:pPr marL="342900" indent="-342900" algn="l">
              <a:spcBef>
                <a:spcPts val="600"/>
              </a:spcBef>
              <a:spcAft>
                <a:spcPts val="600"/>
              </a:spcAft>
              <a:buFont typeface="+mj-lt"/>
              <a:buAutoNum type="arabicPeriod"/>
            </a:pPr>
            <a:r>
              <a:rPr lang="en-US" sz="1800" u="sng" kern="100" dirty="0">
                <a:solidFill>
                  <a:srgbClr val="002060"/>
                </a:solidFill>
                <a:effectLs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https://react.dev/</a:t>
            </a:r>
            <a:endParaRPr lang="en-US" sz="1800" kern="100" dirty="0">
              <a:solidFill>
                <a:srgbClr val="002060"/>
              </a:solidFill>
              <a:effectLst/>
              <a:ea typeface="Calibri" panose="020F0502020204030204" pitchFamily="34" charset="0"/>
              <a:cs typeface="Times New Roman" panose="02020603050405020304" pitchFamily="18" charset="0"/>
            </a:endParaRPr>
          </a:p>
          <a:p>
            <a:pPr marL="342900" indent="-342900" algn="l">
              <a:spcBef>
                <a:spcPts val="600"/>
              </a:spcBef>
              <a:spcAft>
                <a:spcPts val="600"/>
              </a:spcAft>
              <a:buFont typeface="+mj-lt"/>
              <a:buAutoNum type="arabicPeriod"/>
            </a:pPr>
            <a:r>
              <a:rPr lang="en-US" sz="1800" u="sng" kern="100" dirty="0">
                <a:solidFill>
                  <a:srgbClr val="002060"/>
                </a:solidFill>
                <a:effectLst/>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https://dotnet.microsoft.com/en-us/apps/aspnet/apis</a:t>
            </a:r>
            <a:endParaRPr lang="en-US" sz="1800" kern="100" dirty="0">
              <a:solidFill>
                <a:srgbClr val="002060"/>
              </a:solidFill>
              <a:effectLst/>
              <a:ea typeface="Calibri" panose="020F0502020204030204" pitchFamily="34" charset="0"/>
              <a:cs typeface="Times New Roman" panose="02020603050405020304" pitchFamily="18" charset="0"/>
            </a:endParaRPr>
          </a:p>
          <a:p>
            <a:pPr marL="342900" indent="-342900" algn="l">
              <a:spcBef>
                <a:spcPts val="600"/>
              </a:spcBef>
              <a:spcAft>
                <a:spcPts val="600"/>
              </a:spcAft>
              <a:buFont typeface="+mj-lt"/>
              <a:buAutoNum type="arabicPeriod"/>
            </a:pPr>
            <a:r>
              <a:rPr lang="en-US" sz="1800" u="sng" kern="100" dirty="0">
                <a:solidFill>
                  <a:srgbClr val="002060"/>
                </a:solidFill>
                <a:effectLst/>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https://www.microsoft.com/en-us/sql-server/sql-server-2022</a:t>
            </a:r>
            <a:endParaRPr lang="en-US" sz="1800" kern="100" dirty="0">
              <a:solidFill>
                <a:srgbClr val="002060"/>
              </a:solidFill>
              <a:effectLst/>
              <a:ea typeface="Calibri" panose="020F0502020204030204" pitchFamily="34" charset="0"/>
              <a:cs typeface="Times New Roman" panose="02020603050405020304" pitchFamily="18" charset="0"/>
            </a:endParaRPr>
          </a:p>
          <a:p>
            <a:pPr marL="342900" indent="-342900" algn="l">
              <a:spcBef>
                <a:spcPts val="600"/>
              </a:spcBef>
              <a:spcAft>
                <a:spcPts val="600"/>
              </a:spcAft>
              <a:buFont typeface="+mj-lt"/>
              <a:buAutoNum type="arabicPeriod"/>
            </a:pPr>
            <a:r>
              <a:rPr lang="en-US" sz="1800" u="sng" kern="100" dirty="0">
                <a:solidFill>
                  <a:srgbClr val="002060"/>
                </a:solidFill>
                <a:effectLst/>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https://learn.microsoft.com/en-us/dotnet/core/extensions/dependency-injection</a:t>
            </a:r>
            <a:endParaRPr lang="en-US" sz="1800" kern="100" dirty="0">
              <a:solidFill>
                <a:srgbClr val="002060"/>
              </a:solidFill>
              <a:effectLst/>
              <a:ea typeface="Calibri" panose="020F0502020204030204" pitchFamily="34" charset="0"/>
              <a:cs typeface="Times New Roman" panose="02020603050405020304" pitchFamily="18" charset="0"/>
            </a:endParaRPr>
          </a:p>
          <a:p>
            <a:pPr marL="342900" indent="-342900" algn="l">
              <a:spcBef>
                <a:spcPts val="600"/>
              </a:spcBef>
              <a:spcAft>
                <a:spcPts val="600"/>
              </a:spcAft>
              <a:buFont typeface="+mj-lt"/>
              <a:buAutoNum type="arabicPeriod"/>
            </a:pPr>
            <a:r>
              <a:rPr lang="en-US" sz="1800" u="sng" kern="100" dirty="0">
                <a:solidFill>
                  <a:srgbClr val="002060"/>
                </a:solidFill>
                <a:effectLst/>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https://learn.microsoft.com/en-us/dotnet/architecture/microservices/microservice-ddd-cqrs-patterns/infrastructure-persistence-layer-design</a:t>
            </a:r>
            <a:endParaRPr lang="en-US" sz="1800" kern="100" dirty="0">
              <a:solidFill>
                <a:srgbClr val="002060"/>
              </a:solidFill>
              <a:effectLst/>
              <a:ea typeface="Calibri" panose="020F0502020204030204" pitchFamily="34" charset="0"/>
              <a:cs typeface="Times New Roman" panose="02020603050405020304" pitchFamily="18" charset="0"/>
            </a:endParaRPr>
          </a:p>
          <a:p>
            <a:pPr marL="342900" indent="-342900" algn="l">
              <a:spcBef>
                <a:spcPts val="600"/>
              </a:spcBef>
              <a:spcAft>
                <a:spcPts val="600"/>
              </a:spcAft>
              <a:buFont typeface="+mj-lt"/>
              <a:buAutoNum type="arabicPeriod"/>
            </a:pPr>
            <a:r>
              <a:rPr lang="en-US" sz="1800" u="sng" kern="100" dirty="0">
                <a:solidFill>
                  <a:srgbClr val="002060"/>
                </a:solidFill>
                <a:effectLst/>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https://atomicdesign.bradfrost.com/</a:t>
            </a:r>
            <a:endParaRPr lang="en-US" sz="1800" kern="100" dirty="0">
              <a:solidFill>
                <a:srgbClr val="002060"/>
              </a:solidFill>
              <a:effectLst/>
              <a:ea typeface="Calibri" panose="020F0502020204030204" pitchFamily="34" charset="0"/>
              <a:cs typeface="Times New Roman" panose="02020603050405020304" pitchFamily="18" charset="0"/>
            </a:endParaRPr>
          </a:p>
          <a:p>
            <a:pPr marL="342900" indent="-342900" algn="l">
              <a:spcBef>
                <a:spcPts val="600"/>
              </a:spcBef>
              <a:spcAft>
                <a:spcPts val="600"/>
              </a:spcAft>
              <a:buFont typeface="+mj-lt"/>
              <a:buAutoNum type="arabicPeriod"/>
            </a:pPr>
            <a:r>
              <a:rPr lang="en-US" sz="1800" u="sng" kern="100" dirty="0">
                <a:solidFill>
                  <a:srgbClr val="002060"/>
                </a:solidFill>
                <a:effectLst/>
                <a:ea typeface="Calibri" panose="020F050202020403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https://formik.org/</a:t>
            </a:r>
            <a:endParaRPr lang="en-US" sz="1800" kern="100" dirty="0">
              <a:solidFill>
                <a:srgbClr val="002060"/>
              </a:solidFill>
              <a:effectLst/>
              <a:ea typeface="Calibri" panose="020F0502020204030204" pitchFamily="34" charset="0"/>
              <a:cs typeface="Times New Roman" panose="02020603050405020304" pitchFamily="18" charset="0"/>
            </a:endParaRPr>
          </a:p>
          <a:p>
            <a:pPr marL="342900" indent="-342900" algn="l">
              <a:spcBef>
                <a:spcPts val="600"/>
              </a:spcBef>
              <a:spcAft>
                <a:spcPts val="600"/>
              </a:spcAft>
              <a:buFont typeface="+mj-lt"/>
              <a:buAutoNum type="arabicPeriod"/>
            </a:pPr>
            <a:r>
              <a:rPr lang="en-US" sz="1800" u="sng" kern="100" dirty="0">
                <a:solidFill>
                  <a:srgbClr val="002060"/>
                </a:solidFill>
                <a:effectLst/>
                <a:ea typeface="Calibri" panose="020F0502020204030204" pitchFamily="34" charset="0"/>
                <a:cs typeface="Times New Roman" panose="02020603050405020304" pitchFamily="18" charset="0"/>
                <a:hlinkClick r:id="rId9">
                  <a:extLst>
                    <a:ext uri="{A12FA001-AC4F-418D-AE19-62706E023703}">
                      <ahyp:hlinkClr xmlns:ahyp="http://schemas.microsoft.com/office/drawing/2018/hyperlinkcolor" val="tx"/>
                    </a:ext>
                  </a:extLst>
                </a:hlinkClick>
              </a:rPr>
              <a:t>https://www.npmjs.com/package/yup</a:t>
            </a:r>
            <a:endParaRPr lang="en-US" sz="1800" kern="100" dirty="0">
              <a:solidFill>
                <a:srgbClr val="002060"/>
              </a:solidFill>
              <a:effectLst/>
              <a:ea typeface="Calibri" panose="020F0502020204030204" pitchFamily="34" charset="0"/>
              <a:cs typeface="Times New Roman" panose="02020603050405020304" pitchFamily="18" charset="0"/>
            </a:endParaRPr>
          </a:p>
          <a:p>
            <a:pPr marL="342900" indent="-342900" algn="l">
              <a:spcBef>
                <a:spcPts val="600"/>
              </a:spcBef>
              <a:spcAft>
                <a:spcPts val="600"/>
              </a:spcAft>
              <a:buFont typeface="+mj-lt"/>
              <a:buAutoNum type="arabicPeriod"/>
            </a:pPr>
            <a:r>
              <a:rPr lang="en-US" sz="1800" u="sng" kern="100" dirty="0">
                <a:solidFill>
                  <a:srgbClr val="002060"/>
                </a:solidFill>
                <a:effectLst/>
                <a:ea typeface="Calibri" panose="020F0502020204030204" pitchFamily="34" charset="0"/>
                <a:cs typeface="Times New Roman" panose="02020603050405020304" pitchFamily="18" charset="0"/>
                <a:hlinkClick r:id="rId10">
                  <a:extLst>
                    <a:ext uri="{A12FA001-AC4F-418D-AE19-62706E023703}">
                      <ahyp:hlinkClr xmlns:ahyp="http://schemas.microsoft.com/office/drawing/2018/hyperlinkcolor" val="tx"/>
                    </a:ext>
                  </a:extLst>
                </a:hlinkClick>
              </a:rPr>
              <a:t>https://react-bootstrap.netlify.app/</a:t>
            </a:r>
            <a:endParaRPr lang="en-US" sz="1800" kern="100" dirty="0">
              <a:solidFill>
                <a:srgbClr val="002060"/>
              </a:solidFill>
              <a:effectLst/>
              <a:ea typeface="Calibri" panose="020F0502020204030204" pitchFamily="34" charset="0"/>
              <a:cs typeface="Times New Roman" panose="02020603050405020304" pitchFamily="18" charset="0"/>
            </a:endParaRPr>
          </a:p>
          <a:p>
            <a:pPr marL="342900" indent="-342900" algn="l">
              <a:spcBef>
                <a:spcPts val="600"/>
              </a:spcBef>
              <a:spcAft>
                <a:spcPts val="600"/>
              </a:spcAft>
              <a:buFont typeface="+mj-lt"/>
              <a:buAutoNum type="arabicPeriod"/>
            </a:pPr>
            <a:r>
              <a:rPr lang="en-US" sz="1800" u="sng" kern="100" dirty="0">
                <a:solidFill>
                  <a:srgbClr val="002060"/>
                </a:solidFill>
                <a:effectLst/>
                <a:ea typeface="Calibri" panose="020F0502020204030204" pitchFamily="34" charset="0"/>
                <a:cs typeface="Times New Roman" panose="02020603050405020304" pitchFamily="18" charset="0"/>
                <a:hlinkClick r:id="rId11">
                  <a:extLst>
                    <a:ext uri="{A12FA001-AC4F-418D-AE19-62706E023703}">
                      <ahyp:hlinkClr xmlns:ahyp="http://schemas.microsoft.com/office/drawing/2018/hyperlinkcolor" val="tx"/>
                    </a:ext>
                  </a:extLst>
                </a:hlinkClick>
              </a:rPr>
              <a:t>https://learn.microsoft.com/en-us/azure/azure-functions/</a:t>
            </a:r>
            <a:endParaRPr lang="en-US" sz="1800" kern="100" dirty="0">
              <a:solidFill>
                <a:srgbClr val="002060"/>
              </a:solidFill>
              <a:effectLst/>
              <a:ea typeface="Calibri" panose="020F0502020204030204" pitchFamily="34" charset="0"/>
              <a:cs typeface="Times New Roman" panose="02020603050405020304" pitchFamily="18" charset="0"/>
            </a:endParaRPr>
          </a:p>
          <a:p>
            <a:pPr marL="457200" indent="-457200" algn="l">
              <a:buFont typeface="+mj-lt"/>
              <a:buAutoNum type="arabicPeriod"/>
            </a:pPr>
            <a:endParaRPr lang="en-US" dirty="0"/>
          </a:p>
        </p:txBody>
      </p:sp>
    </p:spTree>
    <p:extLst>
      <p:ext uri="{BB962C8B-B14F-4D97-AF65-F5344CB8AC3E}">
        <p14:creationId xmlns:p14="http://schemas.microsoft.com/office/powerpoint/2010/main" val="3248779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656F9-64D9-8AF6-DB79-8FFE30454E7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8D6E9C4-0E04-5AEB-E2F6-BDD8C1F06B1D}"/>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FCF498DB-1884-E85B-C680-E90318036EF3}"/>
              </a:ext>
            </a:extLst>
          </p:cNvPr>
          <p:cNvSpPr txBox="1">
            <a:spLocks/>
          </p:cNvSpPr>
          <p:nvPr/>
        </p:nvSpPr>
        <p:spPr>
          <a:xfrm>
            <a:off x="0" y="0"/>
            <a:ext cx="8878824"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a:t>
            </a:r>
            <a:r>
              <a:rPr lang="en-US" sz="4000" b="1" dirty="0">
                <a:solidFill>
                  <a:srgbClr val="FFFF00"/>
                </a:solidFill>
                <a:latin typeface="Calibri (Headings)"/>
              </a:rPr>
              <a:t>1.1 Trends and overall market situation</a:t>
            </a:r>
          </a:p>
        </p:txBody>
      </p:sp>
      <p:sp>
        <p:nvSpPr>
          <p:cNvPr id="2" name="Title 1">
            <a:extLst>
              <a:ext uri="{FF2B5EF4-FFF2-40B4-BE49-F238E27FC236}">
                <a16:creationId xmlns:a16="http://schemas.microsoft.com/office/drawing/2014/main" id="{CED2E2EE-A22C-1ADE-77B9-35E63FCE7CBE}"/>
              </a:ext>
            </a:extLst>
          </p:cNvPr>
          <p:cNvSpPr>
            <a:spLocks noGrp="1"/>
          </p:cNvSpPr>
          <p:nvPr>
            <p:ph type="ctrTitle"/>
          </p:nvPr>
        </p:nvSpPr>
        <p:spPr>
          <a:xfrm>
            <a:off x="740664" y="720000"/>
            <a:ext cx="11451336" cy="603504"/>
          </a:xfrm>
        </p:spPr>
        <p:txBody>
          <a:bodyPr>
            <a:normAutofit fontScale="90000"/>
          </a:bodyPr>
          <a:lstStyle/>
          <a:p>
            <a:pPr algn="l"/>
            <a:r>
              <a:rPr lang="en-US" sz="4000" b="1" dirty="0">
                <a:solidFill>
                  <a:srgbClr val="002060"/>
                </a:solidFill>
              </a:rPr>
              <a:t>Online Auction Market Trends</a:t>
            </a:r>
          </a:p>
        </p:txBody>
      </p:sp>
      <p:sp>
        <p:nvSpPr>
          <p:cNvPr id="3" name="Subtitle 2">
            <a:extLst>
              <a:ext uri="{FF2B5EF4-FFF2-40B4-BE49-F238E27FC236}">
                <a16:creationId xmlns:a16="http://schemas.microsoft.com/office/drawing/2014/main" id="{40B60DFA-4BBD-D7A1-8C76-39D2DAE47D07}"/>
              </a:ext>
            </a:extLst>
          </p:cNvPr>
          <p:cNvSpPr>
            <a:spLocks noGrp="1"/>
          </p:cNvSpPr>
          <p:nvPr>
            <p:ph type="subTitle" idx="1"/>
          </p:nvPr>
        </p:nvSpPr>
        <p:spPr>
          <a:xfrm>
            <a:off x="1524000" y="1323504"/>
            <a:ext cx="9144000" cy="3934296"/>
          </a:xfrm>
        </p:spPr>
        <p:txBody>
          <a:bodyPr>
            <a:normAutofit lnSpcReduction="10000"/>
          </a:bodyPr>
          <a:lstStyle/>
          <a:p>
            <a:pPr marL="457200" indent="-457200" algn="just">
              <a:buFont typeface="+mj-lt"/>
              <a:buAutoNum type="arabicPeriod"/>
            </a:pPr>
            <a:r>
              <a:rPr lang="en-US" dirty="0">
                <a:solidFill>
                  <a:srgbClr val="002060"/>
                </a:solidFill>
              </a:rPr>
              <a:t>Growth: The online auction market is booming due to Internet popularity and convenience. Consumers flock to online platforms for shopping and selling.</a:t>
            </a:r>
          </a:p>
          <a:p>
            <a:pPr marL="457200" indent="-457200" algn="just">
              <a:buFont typeface="+mj-lt"/>
              <a:buAutoNum type="arabicPeriod"/>
            </a:pPr>
            <a:r>
              <a:rPr lang="en-US" dirty="0">
                <a:solidFill>
                  <a:srgbClr val="002060"/>
                </a:solidFill>
              </a:rPr>
              <a:t>Diversification: Beyond electronics, auctions now cover real estate, art, sports gear, and services.</a:t>
            </a:r>
          </a:p>
          <a:p>
            <a:pPr marL="457200" indent="-457200" algn="just">
              <a:buFont typeface="+mj-lt"/>
              <a:buAutoNum type="arabicPeriod"/>
            </a:pPr>
            <a:r>
              <a:rPr lang="en-US" dirty="0">
                <a:solidFill>
                  <a:srgbClr val="002060"/>
                </a:solidFill>
              </a:rPr>
              <a:t>Competition: Fierce rivalry drives platforms to enhance user experience and deliver value.</a:t>
            </a:r>
          </a:p>
          <a:p>
            <a:pPr marL="457200" indent="-457200" algn="just">
              <a:buFont typeface="+mj-lt"/>
              <a:buAutoNum type="arabicPeriod"/>
            </a:pPr>
            <a:r>
              <a:rPr lang="en-US" dirty="0">
                <a:solidFill>
                  <a:srgbClr val="002060"/>
                </a:solidFill>
              </a:rPr>
              <a:t>Flexibility: From live to online auctions, diverse formats cater to both buyers and sellers.</a:t>
            </a:r>
          </a:p>
          <a:p>
            <a:pPr marL="457200" indent="-457200" algn="just">
              <a:buFont typeface="+mj-lt"/>
              <a:buAutoNum type="arabicPeriod"/>
            </a:pPr>
            <a:r>
              <a:rPr lang="en-US" dirty="0">
                <a:solidFill>
                  <a:srgbClr val="002060"/>
                </a:solidFill>
              </a:rPr>
              <a:t>Tech Innovation: AI, machine learning, and blockchain enhance safety and efficiency.</a:t>
            </a:r>
          </a:p>
        </p:txBody>
      </p:sp>
      <p:pic>
        <p:nvPicPr>
          <p:cNvPr id="5" name="Picture 4">
            <a:extLst>
              <a:ext uri="{FF2B5EF4-FFF2-40B4-BE49-F238E27FC236}">
                <a16:creationId xmlns:a16="http://schemas.microsoft.com/office/drawing/2014/main" id="{A316CF82-20FE-4867-8EAE-B222787EE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1642" y="4846320"/>
            <a:ext cx="3310358" cy="2011679"/>
          </a:xfrm>
          <a:prstGeom prst="rect">
            <a:avLst/>
          </a:prstGeom>
        </p:spPr>
      </p:pic>
    </p:spTree>
    <p:extLst>
      <p:ext uri="{BB962C8B-B14F-4D97-AF65-F5344CB8AC3E}">
        <p14:creationId xmlns:p14="http://schemas.microsoft.com/office/powerpoint/2010/main" val="68428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6FD3ABB-849A-A1A9-F706-3A02B33E955A}"/>
              </a:ext>
            </a:extLst>
          </p:cNvPr>
          <p:cNvSpPr>
            <a:spLocks noGrp="1"/>
          </p:cNvSpPr>
          <p:nvPr>
            <p:ph type="body" sz="half" idx="2"/>
          </p:nvPr>
        </p:nvSpPr>
        <p:spPr>
          <a:xfrm>
            <a:off x="713232" y="987425"/>
            <a:ext cx="5382768" cy="4881563"/>
          </a:xfrm>
        </p:spPr>
        <p:txBody>
          <a:bodyPr/>
          <a:lstStyle/>
          <a:p>
            <a:pPr algn="just"/>
            <a:r>
              <a:rPr lang="en-US" sz="1800" b="1" i="1"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1. Lac Viet Auction: </a:t>
            </a:r>
            <a:r>
              <a:rPr lang="en-US" sz="1800"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This is one of the largest auction houses in Vietnam. Lac Viet has always been a pioneer in applying information technology to auction activities. They successfully organized the first official online auction in Vietnam on July 17, 2020.</a:t>
            </a:r>
          </a:p>
          <a:p>
            <a:endParaRPr lang="en-US" dirty="0"/>
          </a:p>
        </p:txBody>
      </p:sp>
      <p:sp>
        <p:nvSpPr>
          <p:cNvPr id="10" name="Rectangle 9">
            <a:extLst>
              <a:ext uri="{FF2B5EF4-FFF2-40B4-BE49-F238E27FC236}">
                <a16:creationId xmlns:a16="http://schemas.microsoft.com/office/drawing/2014/main" id="{99C34341-687C-2046-4511-09E1FFF8DCF6}"/>
              </a:ext>
            </a:extLst>
          </p:cNvPr>
          <p:cNvSpPr/>
          <p:nvPr/>
        </p:nvSpPr>
        <p:spPr>
          <a:xfrm>
            <a:off x="0" y="0"/>
            <a:ext cx="12204000" cy="720000"/>
          </a:xfrm>
          <a:prstGeom prst="rect">
            <a:avLst/>
          </a:prstGeom>
          <a:ln>
            <a:solidFill>
              <a:srgbClr val="365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4">
            <a:extLst>
              <a:ext uri="{FF2B5EF4-FFF2-40B4-BE49-F238E27FC236}">
                <a16:creationId xmlns:a16="http://schemas.microsoft.com/office/drawing/2014/main" id="{F1315453-FC82-BFDB-3584-D7B97799695F}"/>
              </a:ext>
            </a:extLst>
          </p:cNvPr>
          <p:cNvSpPr txBox="1">
            <a:spLocks/>
          </p:cNvSpPr>
          <p:nvPr/>
        </p:nvSpPr>
        <p:spPr>
          <a:xfrm>
            <a:off x="0" y="0"/>
            <a:ext cx="6096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00"/>
                </a:solidFill>
                <a:latin typeface="+mn-lt"/>
              </a:rPr>
              <a:t>   1.</a:t>
            </a:r>
            <a:r>
              <a:rPr lang="en-US" sz="4000" b="1" dirty="0">
                <a:solidFill>
                  <a:srgbClr val="FFFF00"/>
                </a:solidFill>
                <a:latin typeface="Calibri (Headings)"/>
              </a:rPr>
              <a:t>2 Markey survey</a:t>
            </a:r>
          </a:p>
        </p:txBody>
      </p:sp>
      <p:pic>
        <p:nvPicPr>
          <p:cNvPr id="15" name="Picture 14">
            <a:extLst>
              <a:ext uri="{FF2B5EF4-FFF2-40B4-BE49-F238E27FC236}">
                <a16:creationId xmlns:a16="http://schemas.microsoft.com/office/drawing/2014/main" id="{51058E33-90AE-5E20-C156-64B4204AC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87425"/>
            <a:ext cx="5256212" cy="5256212"/>
          </a:xfrm>
          <a:prstGeom prst="rect">
            <a:avLst/>
          </a:prstGeom>
        </p:spPr>
      </p:pic>
    </p:spTree>
    <p:extLst>
      <p:ext uri="{BB962C8B-B14F-4D97-AF65-F5344CB8AC3E}">
        <p14:creationId xmlns:p14="http://schemas.microsoft.com/office/powerpoint/2010/main" val="152188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640</TotalTime>
  <Words>6031</Words>
  <Application>Microsoft Office PowerPoint</Application>
  <PresentationFormat>Widescreen</PresentationFormat>
  <Paragraphs>766</Paragraphs>
  <Slides>78</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Arial</vt:lpstr>
      <vt:lpstr>Calibri</vt:lpstr>
      <vt:lpstr>Calibri (Headings)</vt:lpstr>
      <vt:lpstr>Calibri Light</vt:lpstr>
      <vt:lpstr>Montserrat</vt:lpstr>
      <vt:lpstr>Times New Roman</vt:lpstr>
      <vt:lpstr>Wingdings</vt:lpstr>
      <vt:lpstr>Office Theme</vt:lpstr>
      <vt:lpstr>PowerPoint Presentation</vt:lpstr>
      <vt:lpstr>   Introduction</vt:lpstr>
      <vt:lpstr>What is an online auction?</vt:lpstr>
      <vt:lpstr>Advantages of online auctions?</vt:lpstr>
      <vt:lpstr>Project Goals</vt:lpstr>
      <vt:lpstr>   Contents</vt:lpstr>
      <vt:lpstr>   1. Survey</vt:lpstr>
      <vt:lpstr>Online Auction Market Trends</vt:lpstr>
      <vt:lpstr>PowerPoint Presentation</vt:lpstr>
      <vt:lpstr>PowerPoint Presentation</vt:lpstr>
      <vt:lpstr>PowerPoint Presentation</vt:lpstr>
      <vt:lpstr>Online Auction Website Development Scope</vt:lpstr>
      <vt:lpstr>   2. Determine requirements</vt:lpstr>
      <vt:lpstr>Online Auction System Process:</vt:lpstr>
      <vt:lpstr>PowerPoint Presentation</vt:lpstr>
      <vt:lpstr>PowerPoint Presentation</vt:lpstr>
      <vt:lpstr>PowerPoint Presentation</vt:lpstr>
      <vt:lpstr>   3. Idea</vt:lpstr>
      <vt:lpstr>PowerPoint Presentation</vt:lpstr>
      <vt:lpstr>Benefits of using the frontend-backend-API architecture for website development</vt:lpstr>
      <vt:lpstr>PowerPoint Presentation</vt:lpstr>
      <vt:lpstr>PowerPoint Presentation</vt:lpstr>
      <vt:lpstr>- Frontend</vt:lpstr>
      <vt:lpstr>- Backend</vt:lpstr>
      <vt:lpstr>- Database</vt:lpstr>
      <vt:lpstr>   Contents</vt:lpstr>
      <vt:lpstr>   1. System analysis</vt:lpstr>
      <vt:lpstr>PowerPoint Presentation</vt:lpstr>
      <vt:lpstr>PowerPoint Presentation</vt:lpstr>
      <vt:lpstr>Usecase overview</vt:lpstr>
      <vt:lpstr>User overview usecase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Manager overview usecase</vt:lpstr>
      <vt:lpstr>PowerPoint Presentation</vt:lpstr>
      <vt:lpstr>PowerPoint Presentation</vt:lpstr>
      <vt:lpstr>PowerPoint Presentation</vt:lpstr>
      <vt:lpstr>PowerPoint Presentation</vt:lpstr>
      <vt:lpstr> Buyer/Seller overview usecase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2. System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Contents</vt:lpstr>
      <vt:lpstr>   Contents</vt:lpstr>
      <vt:lpstr>PowerPoint Presentation</vt:lpstr>
      <vt:lpstr>   Conclusion</vt:lpstr>
      <vt:lpstr>Conclude</vt:lpstr>
      <vt:lpstr>   Conclusion</vt:lpstr>
      <vt:lpstr>Directions for project development</vt:lpstr>
      <vt:lpstr>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Trung Nghĩa</dc:creator>
  <cp:lastModifiedBy>Nguyễn Trung Nghĩa</cp:lastModifiedBy>
  <cp:revision>132</cp:revision>
  <dcterms:created xsi:type="dcterms:W3CDTF">2024-03-05T02:30:55Z</dcterms:created>
  <dcterms:modified xsi:type="dcterms:W3CDTF">2024-03-10T10:25:07Z</dcterms:modified>
</cp:coreProperties>
</file>